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9"/>
  </p:notesMasterIdLst>
  <p:sldIdLst>
    <p:sldId id="256" r:id="rId2"/>
    <p:sldId id="277" r:id="rId3"/>
    <p:sldId id="258" r:id="rId4"/>
    <p:sldId id="261" r:id="rId5"/>
    <p:sldId id="271" r:id="rId6"/>
    <p:sldId id="272" r:id="rId7"/>
    <p:sldId id="278" r:id="rId8"/>
    <p:sldId id="259" r:id="rId9"/>
    <p:sldId id="264" r:id="rId10"/>
    <p:sldId id="273" r:id="rId11"/>
    <p:sldId id="274" r:id="rId12"/>
    <p:sldId id="262" r:id="rId13"/>
    <p:sldId id="284" r:id="rId14"/>
    <p:sldId id="285" r:id="rId15"/>
    <p:sldId id="279" r:id="rId16"/>
    <p:sldId id="280" r:id="rId17"/>
    <p:sldId id="281" r:id="rId18"/>
    <p:sldId id="282" r:id="rId19"/>
    <p:sldId id="283" r:id="rId20"/>
    <p:sldId id="301" r:id="rId21"/>
    <p:sldId id="286" r:id="rId22"/>
    <p:sldId id="287" r:id="rId23"/>
    <p:sldId id="288" r:id="rId24"/>
    <p:sldId id="302" r:id="rId25"/>
    <p:sldId id="289" r:id="rId26"/>
    <p:sldId id="297" r:id="rId27"/>
    <p:sldId id="298" r:id="rId28"/>
    <p:sldId id="299" r:id="rId29"/>
    <p:sldId id="300" r:id="rId30"/>
    <p:sldId id="296" r:id="rId31"/>
    <p:sldId id="306" r:id="rId32"/>
    <p:sldId id="304" r:id="rId33"/>
    <p:sldId id="305" r:id="rId34"/>
    <p:sldId id="303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18" r:id="rId43"/>
    <p:sldId id="314" r:id="rId44"/>
    <p:sldId id="316" r:id="rId45"/>
    <p:sldId id="317" r:id="rId46"/>
    <p:sldId id="315" r:id="rId47"/>
    <p:sldId id="319" r:id="rId48"/>
    <p:sldId id="320" r:id="rId49"/>
    <p:sldId id="321" r:id="rId50"/>
    <p:sldId id="342" r:id="rId51"/>
    <p:sldId id="340" r:id="rId52"/>
    <p:sldId id="341" r:id="rId53"/>
    <p:sldId id="332" r:id="rId54"/>
    <p:sldId id="322" r:id="rId55"/>
    <p:sldId id="323" r:id="rId56"/>
    <p:sldId id="330" r:id="rId57"/>
    <p:sldId id="325" r:id="rId58"/>
    <p:sldId id="326" r:id="rId59"/>
    <p:sldId id="327" r:id="rId60"/>
    <p:sldId id="329" r:id="rId61"/>
    <p:sldId id="328" r:id="rId62"/>
    <p:sldId id="333" r:id="rId63"/>
    <p:sldId id="334" r:id="rId64"/>
    <p:sldId id="335" r:id="rId65"/>
    <p:sldId id="336" r:id="rId66"/>
    <p:sldId id="337" r:id="rId67"/>
    <p:sldId id="338" r:id="rId6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351"/>
    <a:srgbClr val="2B5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38"/>
    <p:restoredTop sz="92472"/>
  </p:normalViewPr>
  <p:slideViewPr>
    <p:cSldViewPr snapToGrid="0">
      <p:cViewPr>
        <p:scale>
          <a:sx n="120" d="100"/>
          <a:sy n="120" d="100"/>
        </p:scale>
        <p:origin x="10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A1862-67B8-B64E-9E76-D7E9B7E5D6E6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6C9B6-F820-3649-BE06-3D62267C93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390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protipoftheday.com</a:t>
            </a:r>
            <a:r>
              <a:rPr lang="en-GB" dirty="0"/>
              <a:t>/node/113.html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6561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FBE00-B16B-ECAD-36EA-772143A52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EF56DF-8889-CE68-9716-92B54C66D6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B7FA82-93DA-C460-0CFE-634C9AA57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F81BB-A591-ED6D-737A-984531F2F2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880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080BA-32EB-F69A-55FB-B549CDBB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C36343-8404-8122-2D40-DE6441530D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70ABB9-6F27-4EB4-39B2-F200AB3761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CD781-C950-4F09-4111-752CC90CFA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437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790F0-730A-84E1-9ECF-39B1C6035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253AA3-61D8-39EC-C9C9-3CC009307D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751343-26DC-432E-D258-E5ED5E968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696D6-1766-36F4-3C0E-2A2F33DA8E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568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2E8F4-5260-4A32-A3AB-DAFC1F07E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7C436-BE97-2C26-B58F-895197068D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4A706B-EFEC-2898-D43D-5143430B03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34738A-717F-9DEF-29D1-8CA52008E7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0438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A16CC-39C3-EC99-17AF-5563FAAF0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27AB9C-76A0-E3B4-0C61-27CC2183F4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86F031-DF31-BD4A-A17C-4A17CBD16B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EB203-230D-2CE0-5741-4F42056171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22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053D8-E417-2F39-6936-88D6EB8D1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0B390A-5404-5A46-E965-0294968171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B21760-7F79-546C-7350-C4C66B2976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ACFBC1-26B2-B66B-171D-79B5A03B2F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55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637B3-C6FF-9146-60D2-B651C9983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C7C378-DF58-042A-46D2-A0E1D6675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4F591C-61B5-0987-55B3-6767363B3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7E1BD-CAFA-8605-8593-CC8972B9D0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9065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CCA117-58B6-B186-3321-12C86C8AF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37F09C-4277-54A6-FAF5-C653C78F6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41B2CB-0659-57BA-27AB-675E03770F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6B503-5CE2-DE37-C7EE-79C8FC7028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9761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5227F-35C4-8379-B252-0B15F6C27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1E5853-448B-5621-6173-A219251C2C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0BF541-7B81-0085-C919-6814053A2D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2321C-AF4B-423A-9144-B52941B477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267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94DC0-BE5C-1EA0-EBD9-95513DF8E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D8D86B-66F2-B8B7-C0FA-8447F63C7E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F5DECA-5ACF-4BF7-B20C-751DC203A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4C604-FD34-69F4-0524-0E7ECDDC66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6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www.raspberrypi.com</a:t>
            </a:r>
            <a:r>
              <a:rPr lang="en-GB" dirty="0"/>
              <a:t>/news/coding-space-invaders-disintegrating-shields-wireframe-9/ </a:t>
            </a:r>
          </a:p>
          <a:p>
            <a:r>
              <a:rPr lang="en-GB" dirty="0"/>
              <a:t>https://</a:t>
            </a:r>
            <a:r>
              <a:rPr lang="en-GB" dirty="0" err="1"/>
              <a:t>spaceinvaders.fandom.com</a:t>
            </a:r>
            <a:r>
              <a:rPr lang="en-GB" dirty="0"/>
              <a:t>/wiki/UFO</a:t>
            </a:r>
          </a:p>
          <a:p>
            <a:r>
              <a:rPr lang="en-GB" dirty="0"/>
              <a:t>https://</a:t>
            </a:r>
            <a:r>
              <a:rPr lang="en-GB" dirty="0" err="1"/>
              <a:t>opensea.io</a:t>
            </a:r>
            <a:r>
              <a:rPr lang="en-GB" dirty="0"/>
              <a:t>/assets/</a:t>
            </a:r>
            <a:r>
              <a:rPr lang="en-GB" dirty="0" err="1"/>
              <a:t>matic</a:t>
            </a:r>
            <a:r>
              <a:rPr lang="en-GB" dirty="0"/>
              <a:t>/0x2953399124f0cbb46d2cbacd8a89cf0599974963/44780268195173871161572035472768948089987869065093867251645780525528479957092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3335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461A1-80E6-EC83-A891-3935BC614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7D89F4-14C1-CCD0-45D9-80414AD5B2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F48D05-6F7E-0B6F-64C9-9E5EB151EA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39FA2-E4AE-F2C4-5EC7-0C5C7929A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2564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93EC6-D514-16EA-9CA9-EFAB3986B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A9F678-4F6A-5D9C-2906-E89E3390D4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A43EBA-8543-F9C7-0D2D-2787613250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3A685-7BD7-FAE7-1EBC-05D94CE894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4581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2F213-CB19-0B23-FB57-098D9FCEA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4C451-133A-579C-2FA3-91F9775896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3C064F-0F62-B91B-8B90-D1769C7D5D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9F2A4-995D-BA77-92BA-6440450DA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08392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20ED4-0CCC-F85C-226B-8EE6C775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B0DD12-1B2E-8C2A-355E-0D946912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A1A6F2-A7A4-D626-F4EE-8E9272E3FD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B8600-CA28-F654-A4B7-1C493591AD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8872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CDB0F7-406C-87CC-3B67-1CD3A8FF7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01261-E89A-8A9B-CF07-AAD2F33F5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A516F1-232E-0317-9F80-22F4DADEF1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9594D-7AEF-FE53-CA38-D819F52D0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4726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D90D9-FB19-0690-8871-DF8DDCEAE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E1F0BA-0356-C789-CDAA-470D45E2E3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839862-53BC-8053-B1A4-13212143B8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D80B-54B2-EC73-F17A-CB93CA1C5E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8554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B9E76-A10A-A4A2-F582-74923108F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6E03BE-088E-6CBB-DB57-DDF39947CC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BB2092-7F11-76C3-FA81-4A1AA46123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C9466-47C0-8305-5D4D-E97EBE96F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4272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03E62-8C03-272B-EAC3-29FD2F227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AB8363-8B71-08C5-6F70-8F62E8AFE5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767B81-7806-E3EC-4A0E-A1E8C0AB2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F707D-6191-125A-C30D-227CE4730E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294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38CC6-0852-8675-5202-6B6308713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2650F3-0D67-BFD9-EEA6-ADDFC5B24C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B75DA5-6607-E6CA-39F1-DCC7AD59F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9E52E-7E03-F063-97FE-24E6731A53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4765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28451-5DD0-4908-08E2-2B2FBA798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9A4A05-D71E-8A1A-2D9C-17239499EA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494C25-FDC7-C01F-9A4D-52E4F2966E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C63B71-321C-166D-FA74-F122D22D89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351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Click on Mario – add new Component -&gt; Physics -&gt; Circle Collider 2D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5533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082DB-3921-A57F-2584-7C4C1D7C4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78365C-36EC-0425-ADFE-9406F2C7B0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942F0-2687-04C4-4FEB-FA1BFB6BC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B6A67-A93B-6E8D-FCCC-71A4C5BD0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293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F5936-B76F-0F9D-0994-D54D64103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CC26EE-48AC-62C8-0C0B-C8F27A605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F8540E-AC20-E382-7A04-8013E6889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2F10F-B6FA-1DBD-289F-7BB58C7F2E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7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65E7E-186D-F80F-3234-BBFD4EEE8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3941FF-E775-485D-3D13-9D3DD7AF95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8609C9-07AB-EB04-B96F-22A0E1E2D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BBD0-FEB8-9589-CAC9-0C3E40BC95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81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34034-64A1-CDF9-D0C4-D46421526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94BC57-3858-8C0A-F710-9E5C13980A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745EF5-B6CE-3F86-11F1-0DBE1295EF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D0AA4-6F53-AB55-F6D0-6C89293C7C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4707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F04F3-6471-92B9-A944-86E3CC427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047F92-5463-087B-FE28-8F54F909CE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8FD66D-F750-DDD0-0F38-DB4125AD86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D149D-125A-31A8-BE32-DF52C3B4B5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4855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8B195-6B8A-D9AB-CF89-39532CD5C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90B5E4-1545-666A-4418-16FAE4FDA1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8B91C6-94CF-CF98-1C2A-478B43768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3D17A-7D3F-F2A3-600C-1355F53FC0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23487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3BCCF-DA8F-2C3A-2A34-E6DB62A42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9E86D1-72F4-A618-F9A6-397F7026CF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8AAD22-31D6-D06A-6C90-7FB4A82BAC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5644A-B325-9494-29A5-E14E9CD480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2745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35611-7B4F-DAD3-D8D4-241688EB5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82FB3F-A7BE-0E8D-8410-2B7975EE1B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358885-74BF-FA07-6265-80C11A237B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5CE3C-A5B0-7736-4B85-B54ADFC87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4344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0FA99-A8A1-7117-8085-8ACCDD908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630787-9D25-3689-FE63-0D71E11C8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1D5352-72BB-930C-E455-89A00B0E0D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32A29-5758-1952-8B91-257650811E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745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BACBF-FE51-EC0B-B4BE-0355E3F28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A32A43-D7C1-0E6D-0F27-9A52E52417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15782F-B4A3-6908-F72D-6D5D535C6F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6D292-7960-34ED-CCB1-983567BF25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585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B8B36-B4BE-A895-F5A2-478BD3211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2685DA-A614-FAD9-91BF-DB8E8F84C4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26E638-FC4C-BE6F-FF3E-F2F4ED8B85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Click on Block – add new Component -&gt; Physics -&gt; Box Collider 2D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8DD34-049F-67A1-F5A8-FF85B45181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444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F8B7-DDDC-D593-14C8-9D2235A31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44766C-10ED-2442-33B9-EE3CAC6CD4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8A0268-4C6F-AC72-7B68-A335BFE5F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AAB29-3FC5-084A-0939-38193B4FC1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832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B4DD3-29A5-3E24-C154-729CB03FB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3C3B82-0646-F263-423C-7968DF83CB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419790-903A-59CB-99DD-EAEABBE6B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016B0-F57A-5B14-36BC-BB3AC12FD5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93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60927-7399-40E1-AA06-60315308C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1E7C2-1E7E-0343-76C3-DF9E7031C8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BA5B2C-4DBF-447C-0E2C-859C9BBA19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D9F7E-445E-B4F7-9C65-F20913FA6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3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99679-237C-E28F-BC59-8D1D87AAD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560E61-6372-0330-6F47-D29456D4B6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616801-9C76-FD89-3541-BF636C3154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Eventually helpful for drawing scores, times etc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26A93-F4C2-A352-C767-B25CD1AC81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469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8AA5-5FFA-FB59-4EA7-092E22FF3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EBBD97-2006-2FF9-B1C0-5828B3C22C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12D188-2F3B-683F-0B26-F02BB11CD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C55E92-6968-F117-3FA2-7B93242491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6C9B6-F820-3649-BE06-3D62267C935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802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493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72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983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2280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76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788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189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061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487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338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5331B-029B-F443-95F8-AC5AC7A7CC68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C6FAB-40D4-1C49-809B-256D7FBC6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86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E3DCB-8388-C6F6-B3F8-ED62D32D4F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Super Mario</a:t>
            </a:r>
          </a:p>
        </p:txBody>
      </p:sp>
      <p:pic>
        <p:nvPicPr>
          <p:cNvPr id="4" name="Picture 3" descr="Super Mario Logo">
            <a:extLst>
              <a:ext uri="{FF2B5EF4-FFF2-40B4-BE49-F238E27FC236}">
                <a16:creationId xmlns:a16="http://schemas.microsoft.com/office/drawing/2014/main" id="{5C0F962E-7392-BA48-3107-F29463056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87476"/>
            <a:ext cx="7772400" cy="363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61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1DF9-FC4D-8B2A-CBD0-91A416921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Array?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987A5BE-CB43-90FB-E06A-8239903352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6" t="41945" r="19635" b="10727"/>
          <a:stretch/>
        </p:blipFill>
        <p:spPr>
          <a:xfrm>
            <a:off x="202908" y="585787"/>
            <a:ext cx="11786183" cy="5907088"/>
          </a:xfrm>
          <a:prstGeom prst="rect">
            <a:avLst/>
          </a:prstGeom>
        </p:spPr>
      </p:pic>
      <p:cxnSp>
        <p:nvCxnSpPr>
          <p:cNvPr id="3" name="Straight Connector 2" descr="2D Array">
            <a:extLst>
              <a:ext uri="{FF2B5EF4-FFF2-40B4-BE49-F238E27FC236}">
                <a16:creationId xmlns:a16="http://schemas.microsoft.com/office/drawing/2014/main" id="{9CE2E0C1-07FD-0496-2647-9037B281AEA4}"/>
              </a:ext>
            </a:extLst>
          </p:cNvPr>
          <p:cNvCxnSpPr>
            <a:cxnSpLocks/>
          </p:cNvCxnSpPr>
          <p:nvPr/>
        </p:nvCxnSpPr>
        <p:spPr>
          <a:xfrm>
            <a:off x="1671638" y="544829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 descr="2D Array">
            <a:extLst>
              <a:ext uri="{FF2B5EF4-FFF2-40B4-BE49-F238E27FC236}">
                <a16:creationId xmlns:a16="http://schemas.microsoft.com/office/drawing/2014/main" id="{34B82582-B6E3-F49F-277D-CE80305B7739}"/>
              </a:ext>
            </a:extLst>
          </p:cNvPr>
          <p:cNvCxnSpPr>
            <a:cxnSpLocks/>
          </p:cNvCxnSpPr>
          <p:nvPr/>
        </p:nvCxnSpPr>
        <p:spPr>
          <a:xfrm>
            <a:off x="1671638" y="4972040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2D Array">
            <a:extLst>
              <a:ext uri="{FF2B5EF4-FFF2-40B4-BE49-F238E27FC236}">
                <a16:creationId xmlns:a16="http://schemas.microsoft.com/office/drawing/2014/main" id="{4AC39471-D640-AE57-3947-973CF8D0E95B}"/>
              </a:ext>
            </a:extLst>
          </p:cNvPr>
          <p:cNvCxnSpPr>
            <a:cxnSpLocks/>
          </p:cNvCxnSpPr>
          <p:nvPr/>
        </p:nvCxnSpPr>
        <p:spPr>
          <a:xfrm>
            <a:off x="1681160" y="452435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descr="2D Array">
            <a:extLst>
              <a:ext uri="{FF2B5EF4-FFF2-40B4-BE49-F238E27FC236}">
                <a16:creationId xmlns:a16="http://schemas.microsoft.com/office/drawing/2014/main" id="{5E8725D5-0795-EBAE-AAE7-1339E7D0A85C}"/>
              </a:ext>
            </a:extLst>
          </p:cNvPr>
          <p:cNvCxnSpPr>
            <a:cxnSpLocks/>
          </p:cNvCxnSpPr>
          <p:nvPr/>
        </p:nvCxnSpPr>
        <p:spPr>
          <a:xfrm>
            <a:off x="1676397" y="4033812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 descr="2D Array">
            <a:extLst>
              <a:ext uri="{FF2B5EF4-FFF2-40B4-BE49-F238E27FC236}">
                <a16:creationId xmlns:a16="http://schemas.microsoft.com/office/drawing/2014/main" id="{63BB9B6E-5F15-1B95-90B5-64542EEF5BCD}"/>
              </a:ext>
            </a:extLst>
          </p:cNvPr>
          <p:cNvCxnSpPr>
            <a:cxnSpLocks/>
          </p:cNvCxnSpPr>
          <p:nvPr/>
        </p:nvCxnSpPr>
        <p:spPr>
          <a:xfrm>
            <a:off x="1685918" y="3528976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 descr="2D Array">
            <a:extLst>
              <a:ext uri="{FF2B5EF4-FFF2-40B4-BE49-F238E27FC236}">
                <a16:creationId xmlns:a16="http://schemas.microsoft.com/office/drawing/2014/main" id="{0A7E23CA-E7BB-4624-52E8-38508FB20613}"/>
              </a:ext>
            </a:extLst>
          </p:cNvPr>
          <p:cNvCxnSpPr>
            <a:cxnSpLocks/>
          </p:cNvCxnSpPr>
          <p:nvPr/>
        </p:nvCxnSpPr>
        <p:spPr>
          <a:xfrm>
            <a:off x="1709727" y="305271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 descr="2D Array">
            <a:extLst>
              <a:ext uri="{FF2B5EF4-FFF2-40B4-BE49-F238E27FC236}">
                <a16:creationId xmlns:a16="http://schemas.microsoft.com/office/drawing/2014/main" id="{8E96CDB9-776B-2105-92E2-3CEABBC01947}"/>
              </a:ext>
            </a:extLst>
          </p:cNvPr>
          <p:cNvCxnSpPr>
            <a:cxnSpLocks/>
          </p:cNvCxnSpPr>
          <p:nvPr/>
        </p:nvCxnSpPr>
        <p:spPr>
          <a:xfrm>
            <a:off x="1704960" y="2562172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2D Array">
            <a:extLst>
              <a:ext uri="{FF2B5EF4-FFF2-40B4-BE49-F238E27FC236}">
                <a16:creationId xmlns:a16="http://schemas.microsoft.com/office/drawing/2014/main" id="{257A5E9D-2435-837C-7303-844413C52015}"/>
              </a:ext>
            </a:extLst>
          </p:cNvPr>
          <p:cNvCxnSpPr>
            <a:cxnSpLocks/>
          </p:cNvCxnSpPr>
          <p:nvPr/>
        </p:nvCxnSpPr>
        <p:spPr>
          <a:xfrm>
            <a:off x="1700193" y="2071626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2D Array">
            <a:extLst>
              <a:ext uri="{FF2B5EF4-FFF2-40B4-BE49-F238E27FC236}">
                <a16:creationId xmlns:a16="http://schemas.microsoft.com/office/drawing/2014/main" id="{7439E9A4-EA71-4EAC-E386-AF625FCC5943}"/>
              </a:ext>
            </a:extLst>
          </p:cNvPr>
          <p:cNvCxnSpPr>
            <a:cxnSpLocks/>
          </p:cNvCxnSpPr>
          <p:nvPr/>
        </p:nvCxnSpPr>
        <p:spPr>
          <a:xfrm>
            <a:off x="1724003" y="1595366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 descr="2D Array">
            <a:extLst>
              <a:ext uri="{FF2B5EF4-FFF2-40B4-BE49-F238E27FC236}">
                <a16:creationId xmlns:a16="http://schemas.microsoft.com/office/drawing/2014/main" id="{ECF32CFA-FA50-8CC1-4245-1490AE531B57}"/>
              </a:ext>
            </a:extLst>
          </p:cNvPr>
          <p:cNvSpPr txBox="1"/>
          <p:nvPr/>
        </p:nvSpPr>
        <p:spPr>
          <a:xfrm>
            <a:off x="1252560" y="1530499"/>
            <a:ext cx="56673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0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1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2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3</a:t>
            </a:r>
          </a:p>
          <a:p>
            <a:r>
              <a:rPr lang="en-GB" sz="3200" dirty="0">
                <a:solidFill>
                  <a:schemeClr val="bg1"/>
                </a:solidFill>
              </a:rPr>
              <a:t>4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5</a:t>
            </a:r>
          </a:p>
          <a:p>
            <a:r>
              <a:rPr lang="en-GB" sz="3200" dirty="0">
                <a:solidFill>
                  <a:schemeClr val="bg1"/>
                </a:solidFill>
              </a:rPr>
              <a:t>6</a:t>
            </a:r>
          </a:p>
          <a:p>
            <a:r>
              <a:rPr lang="en-GB" sz="32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891927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1DF9-FC4D-8B2A-CBD0-91A416921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Array?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987A5BE-CB43-90FB-E06A-8239903352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6" t="41945" r="19635" b="10727"/>
          <a:stretch/>
        </p:blipFill>
        <p:spPr>
          <a:xfrm>
            <a:off x="202908" y="585787"/>
            <a:ext cx="11786183" cy="5907088"/>
          </a:xfrm>
          <a:prstGeom prst="rect">
            <a:avLst/>
          </a:prstGeom>
        </p:spPr>
      </p:pic>
      <p:cxnSp>
        <p:nvCxnSpPr>
          <p:cNvPr id="3" name="Straight Connector 2" descr="2D Array">
            <a:extLst>
              <a:ext uri="{FF2B5EF4-FFF2-40B4-BE49-F238E27FC236}">
                <a16:creationId xmlns:a16="http://schemas.microsoft.com/office/drawing/2014/main" id="{9CE2E0C1-07FD-0496-2647-9037B281AEA4}"/>
              </a:ext>
            </a:extLst>
          </p:cNvPr>
          <p:cNvCxnSpPr>
            <a:cxnSpLocks/>
          </p:cNvCxnSpPr>
          <p:nvPr/>
        </p:nvCxnSpPr>
        <p:spPr>
          <a:xfrm>
            <a:off x="1671638" y="544829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 descr="2D Array">
            <a:extLst>
              <a:ext uri="{FF2B5EF4-FFF2-40B4-BE49-F238E27FC236}">
                <a16:creationId xmlns:a16="http://schemas.microsoft.com/office/drawing/2014/main" id="{34B82582-B6E3-F49F-277D-CE80305B7739}"/>
              </a:ext>
            </a:extLst>
          </p:cNvPr>
          <p:cNvCxnSpPr>
            <a:cxnSpLocks/>
          </p:cNvCxnSpPr>
          <p:nvPr/>
        </p:nvCxnSpPr>
        <p:spPr>
          <a:xfrm>
            <a:off x="1671638" y="4972040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2D Array">
            <a:extLst>
              <a:ext uri="{FF2B5EF4-FFF2-40B4-BE49-F238E27FC236}">
                <a16:creationId xmlns:a16="http://schemas.microsoft.com/office/drawing/2014/main" id="{4AC39471-D640-AE57-3947-973CF8D0E95B}"/>
              </a:ext>
            </a:extLst>
          </p:cNvPr>
          <p:cNvCxnSpPr>
            <a:cxnSpLocks/>
          </p:cNvCxnSpPr>
          <p:nvPr/>
        </p:nvCxnSpPr>
        <p:spPr>
          <a:xfrm>
            <a:off x="1681160" y="452435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descr="2D Array">
            <a:extLst>
              <a:ext uri="{FF2B5EF4-FFF2-40B4-BE49-F238E27FC236}">
                <a16:creationId xmlns:a16="http://schemas.microsoft.com/office/drawing/2014/main" id="{5E8725D5-0795-EBAE-AAE7-1339E7D0A85C}"/>
              </a:ext>
            </a:extLst>
          </p:cNvPr>
          <p:cNvCxnSpPr>
            <a:cxnSpLocks/>
          </p:cNvCxnSpPr>
          <p:nvPr/>
        </p:nvCxnSpPr>
        <p:spPr>
          <a:xfrm>
            <a:off x="1676397" y="4033812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 descr="2D Array">
            <a:extLst>
              <a:ext uri="{FF2B5EF4-FFF2-40B4-BE49-F238E27FC236}">
                <a16:creationId xmlns:a16="http://schemas.microsoft.com/office/drawing/2014/main" id="{63BB9B6E-5F15-1B95-90B5-64542EEF5BCD}"/>
              </a:ext>
            </a:extLst>
          </p:cNvPr>
          <p:cNvCxnSpPr>
            <a:cxnSpLocks/>
          </p:cNvCxnSpPr>
          <p:nvPr/>
        </p:nvCxnSpPr>
        <p:spPr>
          <a:xfrm>
            <a:off x="1685918" y="3528976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 descr="2D Array">
            <a:extLst>
              <a:ext uri="{FF2B5EF4-FFF2-40B4-BE49-F238E27FC236}">
                <a16:creationId xmlns:a16="http://schemas.microsoft.com/office/drawing/2014/main" id="{0A7E23CA-E7BB-4624-52E8-38508FB20613}"/>
              </a:ext>
            </a:extLst>
          </p:cNvPr>
          <p:cNvCxnSpPr>
            <a:cxnSpLocks/>
          </p:cNvCxnSpPr>
          <p:nvPr/>
        </p:nvCxnSpPr>
        <p:spPr>
          <a:xfrm>
            <a:off x="1709727" y="3052718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 descr="2D Array">
            <a:extLst>
              <a:ext uri="{FF2B5EF4-FFF2-40B4-BE49-F238E27FC236}">
                <a16:creationId xmlns:a16="http://schemas.microsoft.com/office/drawing/2014/main" id="{8E96CDB9-776B-2105-92E2-3CEABBC01947}"/>
              </a:ext>
            </a:extLst>
          </p:cNvPr>
          <p:cNvCxnSpPr>
            <a:cxnSpLocks/>
          </p:cNvCxnSpPr>
          <p:nvPr/>
        </p:nvCxnSpPr>
        <p:spPr>
          <a:xfrm>
            <a:off x="1704960" y="2562172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2D Array">
            <a:extLst>
              <a:ext uri="{FF2B5EF4-FFF2-40B4-BE49-F238E27FC236}">
                <a16:creationId xmlns:a16="http://schemas.microsoft.com/office/drawing/2014/main" id="{257A5E9D-2435-837C-7303-844413C52015}"/>
              </a:ext>
            </a:extLst>
          </p:cNvPr>
          <p:cNvCxnSpPr>
            <a:cxnSpLocks/>
          </p:cNvCxnSpPr>
          <p:nvPr/>
        </p:nvCxnSpPr>
        <p:spPr>
          <a:xfrm>
            <a:off x="1700193" y="2071626"/>
            <a:ext cx="872966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2D Array">
            <a:extLst>
              <a:ext uri="{FF2B5EF4-FFF2-40B4-BE49-F238E27FC236}">
                <a16:creationId xmlns:a16="http://schemas.microsoft.com/office/drawing/2014/main" id="{7439E9A4-EA71-4EAC-E386-AF625FCC5943}"/>
              </a:ext>
            </a:extLst>
          </p:cNvPr>
          <p:cNvCxnSpPr>
            <a:cxnSpLocks/>
          </p:cNvCxnSpPr>
          <p:nvPr/>
        </p:nvCxnSpPr>
        <p:spPr>
          <a:xfrm>
            <a:off x="1671638" y="1595366"/>
            <a:ext cx="878202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 descr="2D Array">
            <a:extLst>
              <a:ext uri="{FF2B5EF4-FFF2-40B4-BE49-F238E27FC236}">
                <a16:creationId xmlns:a16="http://schemas.microsoft.com/office/drawing/2014/main" id="{246BEB9F-5AD9-7105-0875-79D840AC6B62}"/>
              </a:ext>
            </a:extLst>
          </p:cNvPr>
          <p:cNvCxnSpPr>
            <a:cxnSpLocks/>
          </p:cNvCxnSpPr>
          <p:nvPr/>
        </p:nvCxnSpPr>
        <p:spPr>
          <a:xfrm>
            <a:off x="1671638" y="1566790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 descr="2D Array">
            <a:extLst>
              <a:ext uri="{FF2B5EF4-FFF2-40B4-BE49-F238E27FC236}">
                <a16:creationId xmlns:a16="http://schemas.microsoft.com/office/drawing/2014/main" id="{DF071A5D-7B52-1BB8-3A9A-A5F54D2FAB83}"/>
              </a:ext>
            </a:extLst>
          </p:cNvPr>
          <p:cNvCxnSpPr>
            <a:cxnSpLocks/>
          </p:cNvCxnSpPr>
          <p:nvPr/>
        </p:nvCxnSpPr>
        <p:spPr>
          <a:xfrm>
            <a:off x="2138368" y="1576310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 descr="2D Array">
            <a:extLst>
              <a:ext uri="{FF2B5EF4-FFF2-40B4-BE49-F238E27FC236}">
                <a16:creationId xmlns:a16="http://schemas.microsoft.com/office/drawing/2014/main" id="{CF62FC20-825F-4BE8-7849-D8B3F27D169C}"/>
              </a:ext>
            </a:extLst>
          </p:cNvPr>
          <p:cNvSpPr txBox="1"/>
          <p:nvPr/>
        </p:nvSpPr>
        <p:spPr>
          <a:xfrm>
            <a:off x="1252560" y="1530499"/>
            <a:ext cx="56673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0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1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2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3</a:t>
            </a:r>
          </a:p>
          <a:p>
            <a:r>
              <a:rPr lang="en-GB" sz="3200" dirty="0">
                <a:solidFill>
                  <a:schemeClr val="bg1"/>
                </a:solidFill>
              </a:rPr>
              <a:t>4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5</a:t>
            </a:r>
          </a:p>
          <a:p>
            <a:r>
              <a:rPr lang="en-GB" sz="3200" dirty="0">
                <a:solidFill>
                  <a:schemeClr val="bg1"/>
                </a:solidFill>
              </a:rPr>
              <a:t>6</a:t>
            </a:r>
          </a:p>
          <a:p>
            <a:r>
              <a:rPr lang="en-GB" sz="3200" dirty="0">
                <a:solidFill>
                  <a:schemeClr val="bg1"/>
                </a:solidFill>
              </a:rPr>
              <a:t>7</a:t>
            </a:r>
          </a:p>
        </p:txBody>
      </p:sp>
      <p:cxnSp>
        <p:nvCxnSpPr>
          <p:cNvPr id="26" name="Straight Connector 25" descr="2D Array">
            <a:extLst>
              <a:ext uri="{FF2B5EF4-FFF2-40B4-BE49-F238E27FC236}">
                <a16:creationId xmlns:a16="http://schemas.microsoft.com/office/drawing/2014/main" id="{C963428D-00AE-C06D-F065-A231FD27BC9E}"/>
              </a:ext>
            </a:extLst>
          </p:cNvPr>
          <p:cNvCxnSpPr>
            <a:cxnSpLocks/>
          </p:cNvCxnSpPr>
          <p:nvPr/>
        </p:nvCxnSpPr>
        <p:spPr>
          <a:xfrm>
            <a:off x="2619386" y="1585830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 descr="2D Array">
            <a:extLst>
              <a:ext uri="{FF2B5EF4-FFF2-40B4-BE49-F238E27FC236}">
                <a16:creationId xmlns:a16="http://schemas.microsoft.com/office/drawing/2014/main" id="{5EDAAB2C-8865-6AB2-C85B-6320B756FFC8}"/>
              </a:ext>
            </a:extLst>
          </p:cNvPr>
          <p:cNvCxnSpPr>
            <a:cxnSpLocks/>
          </p:cNvCxnSpPr>
          <p:nvPr/>
        </p:nvCxnSpPr>
        <p:spPr>
          <a:xfrm>
            <a:off x="3114692" y="1581062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 descr="2D Array">
            <a:extLst>
              <a:ext uri="{FF2B5EF4-FFF2-40B4-BE49-F238E27FC236}">
                <a16:creationId xmlns:a16="http://schemas.microsoft.com/office/drawing/2014/main" id="{0B31718C-B6DC-8529-06FB-6AFF96BBB26F}"/>
              </a:ext>
            </a:extLst>
          </p:cNvPr>
          <p:cNvCxnSpPr>
            <a:cxnSpLocks/>
          </p:cNvCxnSpPr>
          <p:nvPr/>
        </p:nvCxnSpPr>
        <p:spPr>
          <a:xfrm>
            <a:off x="3594351" y="1589087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 descr="2D Array">
            <a:extLst>
              <a:ext uri="{FF2B5EF4-FFF2-40B4-BE49-F238E27FC236}">
                <a16:creationId xmlns:a16="http://schemas.microsoft.com/office/drawing/2014/main" id="{46087EA8-6B8A-56DB-7A96-1896DD9ECC82}"/>
              </a:ext>
            </a:extLst>
          </p:cNvPr>
          <p:cNvCxnSpPr>
            <a:cxnSpLocks/>
          </p:cNvCxnSpPr>
          <p:nvPr/>
        </p:nvCxnSpPr>
        <p:spPr>
          <a:xfrm>
            <a:off x="4083636" y="1587484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 descr="2D Array">
            <a:extLst>
              <a:ext uri="{FF2B5EF4-FFF2-40B4-BE49-F238E27FC236}">
                <a16:creationId xmlns:a16="http://schemas.microsoft.com/office/drawing/2014/main" id="{D2433006-1EF7-B01F-917B-C6346F837918}"/>
              </a:ext>
            </a:extLst>
          </p:cNvPr>
          <p:cNvCxnSpPr>
            <a:cxnSpLocks/>
          </p:cNvCxnSpPr>
          <p:nvPr/>
        </p:nvCxnSpPr>
        <p:spPr>
          <a:xfrm>
            <a:off x="4563294" y="1585880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 descr="2D Array">
            <a:extLst>
              <a:ext uri="{FF2B5EF4-FFF2-40B4-BE49-F238E27FC236}">
                <a16:creationId xmlns:a16="http://schemas.microsoft.com/office/drawing/2014/main" id="{F2137590-D032-A03F-3B82-902CA4FCB8C4}"/>
              </a:ext>
            </a:extLst>
          </p:cNvPr>
          <p:cNvCxnSpPr>
            <a:cxnSpLocks/>
          </p:cNvCxnSpPr>
          <p:nvPr/>
        </p:nvCxnSpPr>
        <p:spPr>
          <a:xfrm>
            <a:off x="5063810" y="1595509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 descr="2D Array">
            <a:extLst>
              <a:ext uri="{FF2B5EF4-FFF2-40B4-BE49-F238E27FC236}">
                <a16:creationId xmlns:a16="http://schemas.microsoft.com/office/drawing/2014/main" id="{1461BDF1-C0C6-EDA6-57DB-123B62F8D308}"/>
              </a:ext>
            </a:extLst>
          </p:cNvPr>
          <p:cNvCxnSpPr>
            <a:cxnSpLocks/>
          </p:cNvCxnSpPr>
          <p:nvPr/>
        </p:nvCxnSpPr>
        <p:spPr>
          <a:xfrm>
            <a:off x="5533845" y="1574657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 descr="2D Array">
            <a:extLst>
              <a:ext uri="{FF2B5EF4-FFF2-40B4-BE49-F238E27FC236}">
                <a16:creationId xmlns:a16="http://schemas.microsoft.com/office/drawing/2014/main" id="{B857981D-9D6B-0F03-B891-626A9D709612}"/>
              </a:ext>
            </a:extLst>
          </p:cNvPr>
          <p:cNvCxnSpPr>
            <a:cxnSpLocks/>
          </p:cNvCxnSpPr>
          <p:nvPr/>
        </p:nvCxnSpPr>
        <p:spPr>
          <a:xfrm>
            <a:off x="6042380" y="1564628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 descr="2D Array">
            <a:extLst>
              <a:ext uri="{FF2B5EF4-FFF2-40B4-BE49-F238E27FC236}">
                <a16:creationId xmlns:a16="http://schemas.microsoft.com/office/drawing/2014/main" id="{9C215503-1A3C-8E8C-8AAB-9B6820D38EA2}"/>
              </a:ext>
            </a:extLst>
          </p:cNvPr>
          <p:cNvCxnSpPr>
            <a:cxnSpLocks/>
          </p:cNvCxnSpPr>
          <p:nvPr/>
        </p:nvCxnSpPr>
        <p:spPr>
          <a:xfrm>
            <a:off x="6551970" y="1574150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 descr="2D Array">
            <a:extLst>
              <a:ext uri="{FF2B5EF4-FFF2-40B4-BE49-F238E27FC236}">
                <a16:creationId xmlns:a16="http://schemas.microsoft.com/office/drawing/2014/main" id="{DBC6402F-F28E-DC2F-9C83-3D51AA5B64F2}"/>
              </a:ext>
            </a:extLst>
          </p:cNvPr>
          <p:cNvCxnSpPr>
            <a:cxnSpLocks/>
          </p:cNvCxnSpPr>
          <p:nvPr/>
        </p:nvCxnSpPr>
        <p:spPr>
          <a:xfrm>
            <a:off x="7032986" y="1583671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 descr="2D Array">
            <a:extLst>
              <a:ext uri="{FF2B5EF4-FFF2-40B4-BE49-F238E27FC236}">
                <a16:creationId xmlns:a16="http://schemas.microsoft.com/office/drawing/2014/main" id="{CD530D8B-6B94-B9E4-98D9-5F84A05AE930}"/>
              </a:ext>
            </a:extLst>
          </p:cNvPr>
          <p:cNvCxnSpPr>
            <a:cxnSpLocks/>
          </p:cNvCxnSpPr>
          <p:nvPr/>
        </p:nvCxnSpPr>
        <p:spPr>
          <a:xfrm>
            <a:off x="7499715" y="1564616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 descr="2D Array">
            <a:extLst>
              <a:ext uri="{FF2B5EF4-FFF2-40B4-BE49-F238E27FC236}">
                <a16:creationId xmlns:a16="http://schemas.microsoft.com/office/drawing/2014/main" id="{A004A62B-7B6A-62E0-A266-962EF0ED1B50}"/>
              </a:ext>
            </a:extLst>
          </p:cNvPr>
          <p:cNvCxnSpPr>
            <a:cxnSpLocks/>
          </p:cNvCxnSpPr>
          <p:nvPr/>
        </p:nvCxnSpPr>
        <p:spPr>
          <a:xfrm>
            <a:off x="7980733" y="1588426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 descr="2D Array">
            <a:extLst>
              <a:ext uri="{FF2B5EF4-FFF2-40B4-BE49-F238E27FC236}">
                <a16:creationId xmlns:a16="http://schemas.microsoft.com/office/drawing/2014/main" id="{DCA52C9D-0FD1-6272-7700-6F5D07BEBC7B}"/>
              </a:ext>
            </a:extLst>
          </p:cNvPr>
          <p:cNvCxnSpPr>
            <a:cxnSpLocks/>
          </p:cNvCxnSpPr>
          <p:nvPr/>
        </p:nvCxnSpPr>
        <p:spPr>
          <a:xfrm>
            <a:off x="8466510" y="1574136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 descr="2D Array">
            <a:extLst>
              <a:ext uri="{FF2B5EF4-FFF2-40B4-BE49-F238E27FC236}">
                <a16:creationId xmlns:a16="http://schemas.microsoft.com/office/drawing/2014/main" id="{0B35071C-4B55-A53D-29E3-9D2E5C93312E}"/>
              </a:ext>
            </a:extLst>
          </p:cNvPr>
          <p:cNvCxnSpPr>
            <a:cxnSpLocks/>
          </p:cNvCxnSpPr>
          <p:nvPr/>
        </p:nvCxnSpPr>
        <p:spPr>
          <a:xfrm>
            <a:off x="8961814" y="1583658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 descr="2D Array">
            <a:extLst>
              <a:ext uri="{FF2B5EF4-FFF2-40B4-BE49-F238E27FC236}">
                <a16:creationId xmlns:a16="http://schemas.microsoft.com/office/drawing/2014/main" id="{C22E0B21-29E4-67C1-CDC4-58579669F8E1}"/>
              </a:ext>
            </a:extLst>
          </p:cNvPr>
          <p:cNvCxnSpPr>
            <a:cxnSpLocks/>
          </p:cNvCxnSpPr>
          <p:nvPr/>
        </p:nvCxnSpPr>
        <p:spPr>
          <a:xfrm>
            <a:off x="9428542" y="1564604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 descr="2D Array">
            <a:extLst>
              <a:ext uri="{FF2B5EF4-FFF2-40B4-BE49-F238E27FC236}">
                <a16:creationId xmlns:a16="http://schemas.microsoft.com/office/drawing/2014/main" id="{E1CFB31B-432F-CB94-1981-30339D4D93AA}"/>
              </a:ext>
            </a:extLst>
          </p:cNvPr>
          <p:cNvCxnSpPr>
            <a:cxnSpLocks/>
          </p:cNvCxnSpPr>
          <p:nvPr/>
        </p:nvCxnSpPr>
        <p:spPr>
          <a:xfrm>
            <a:off x="9938132" y="1588414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 descr="2D Array">
            <a:extLst>
              <a:ext uri="{FF2B5EF4-FFF2-40B4-BE49-F238E27FC236}">
                <a16:creationId xmlns:a16="http://schemas.microsoft.com/office/drawing/2014/main" id="{CDFE0B0B-2558-B6D0-E3B4-337532E79797}"/>
              </a:ext>
            </a:extLst>
          </p:cNvPr>
          <p:cNvCxnSpPr>
            <a:cxnSpLocks/>
          </p:cNvCxnSpPr>
          <p:nvPr/>
        </p:nvCxnSpPr>
        <p:spPr>
          <a:xfrm>
            <a:off x="10423908" y="1588414"/>
            <a:ext cx="0" cy="38957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 descr="2D Array">
            <a:extLst>
              <a:ext uri="{FF2B5EF4-FFF2-40B4-BE49-F238E27FC236}">
                <a16:creationId xmlns:a16="http://schemas.microsoft.com/office/drawing/2014/main" id="{9F8E03D0-1DB4-0422-F58B-9D5FBC62E13C}"/>
              </a:ext>
            </a:extLst>
          </p:cNvPr>
          <p:cNvSpPr txBox="1"/>
          <p:nvPr/>
        </p:nvSpPr>
        <p:spPr>
          <a:xfrm>
            <a:off x="1719251" y="1036781"/>
            <a:ext cx="898207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100" dirty="0">
                <a:solidFill>
                  <a:schemeClr val="bg1"/>
                </a:solidFill>
              </a:rPr>
              <a:t>0   1   2    3   4   5    6   7   8   9  10 11 12 13 14 15 16 17</a:t>
            </a:r>
          </a:p>
        </p:txBody>
      </p:sp>
    </p:spTree>
    <p:extLst>
      <p:ext uri="{BB962C8B-B14F-4D97-AF65-F5344CB8AC3E}">
        <p14:creationId xmlns:p14="http://schemas.microsoft.com/office/powerpoint/2010/main" val="142193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4CCAD-6C92-428D-70EE-0C634BC7B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about OOP?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101E7-4F62-20FE-8AE8-90316FFB9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 dirty="0"/>
              <a:t>Should we build some of these entities as classes? </a:t>
            </a:r>
          </a:p>
        </p:txBody>
      </p:sp>
      <p:pic>
        <p:nvPicPr>
          <p:cNvPr id="5" name="Picture 4" descr="Mario">
            <a:extLst>
              <a:ext uri="{FF2B5EF4-FFF2-40B4-BE49-F238E27FC236}">
                <a16:creationId xmlns:a16="http://schemas.microsoft.com/office/drawing/2014/main" id="{06BC3F28-EAB4-2640-5FCF-DF6D1E962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249" y="2818273"/>
            <a:ext cx="2515085" cy="3106870"/>
          </a:xfrm>
          <a:prstGeom prst="rect">
            <a:avLst/>
          </a:prstGeom>
        </p:spPr>
      </p:pic>
      <p:pic>
        <p:nvPicPr>
          <p:cNvPr id="9" name="Picture 8" descr="Question Mark block">
            <a:extLst>
              <a:ext uri="{FF2B5EF4-FFF2-40B4-BE49-F238E27FC236}">
                <a16:creationId xmlns:a16="http://schemas.microsoft.com/office/drawing/2014/main" id="{BD890D85-1EE6-F02B-56EA-38434E836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987" y="2855580"/>
            <a:ext cx="2374900" cy="2387600"/>
          </a:xfrm>
          <a:prstGeom prst="rect">
            <a:avLst/>
          </a:prstGeom>
        </p:spPr>
      </p:pic>
      <p:pic>
        <p:nvPicPr>
          <p:cNvPr id="11" name="Picture 10" descr="A brick wall with black lines&#10;&#10;Description automatically generated">
            <a:extLst>
              <a:ext uri="{FF2B5EF4-FFF2-40B4-BE49-F238E27FC236}">
                <a16:creationId xmlns:a16="http://schemas.microsoft.com/office/drawing/2014/main" id="{05133705-BC4E-16D3-FC3A-2ED03A6605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24"/>
          <a:stretch/>
        </p:blipFill>
        <p:spPr>
          <a:xfrm>
            <a:off x="6219354" y="3058318"/>
            <a:ext cx="2021439" cy="2159000"/>
          </a:xfrm>
          <a:prstGeom prst="rect">
            <a:avLst/>
          </a:prstGeom>
        </p:spPr>
      </p:pic>
      <p:pic>
        <p:nvPicPr>
          <p:cNvPr id="13" name="Picture 12" descr="Goomba">
            <a:extLst>
              <a:ext uri="{FF2B5EF4-FFF2-40B4-BE49-F238E27FC236}">
                <a16:creationId xmlns:a16="http://schemas.microsoft.com/office/drawing/2014/main" id="{AD37FEE1-9245-352D-7D90-1567864D64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8974" y="3117914"/>
            <a:ext cx="2098186" cy="250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3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ity Technologies - Investor relations">
            <a:extLst>
              <a:ext uri="{FF2B5EF4-FFF2-40B4-BE49-F238E27FC236}">
                <a16:creationId xmlns:a16="http://schemas.microsoft.com/office/drawing/2014/main" id="{3E402998-1B02-D78B-99E8-A0852FA39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507" y="1582973"/>
            <a:ext cx="9314985" cy="324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511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24B4A-91D0-4964-3170-F8C42C173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5CE19-D016-B2F5-8AC0-0DC86271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94F5E-50FF-2916-4EAD-7E052D9A6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Level Design in Unity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9978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F83EF-9172-B13E-9C49-99B71D08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54582"/>
          </a:xfrm>
        </p:spPr>
        <p:txBody>
          <a:bodyPr>
            <a:normAutofit/>
          </a:bodyPr>
          <a:lstStyle/>
          <a:p>
            <a:r>
              <a:rPr lang="en-GB" dirty="0"/>
              <a:t>Level Design - load in Ground Block</a:t>
            </a:r>
            <a:br>
              <a:rPr lang="en-GB" dirty="0"/>
            </a:br>
            <a:r>
              <a:rPr lang="en-GB" dirty="0"/>
              <a:t>Pixels Per Unit = 16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3259BBD-A816-5A04-A33D-C24429467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444" y="3289300"/>
            <a:ext cx="4648200" cy="3467100"/>
          </a:xfrm>
          <a:prstGeom prst="rect">
            <a:avLst/>
          </a:prstGeom>
        </p:spPr>
      </p:pic>
      <p:pic>
        <p:nvPicPr>
          <p:cNvPr id="7" name="Picture 6" descr="A screenshot of a video game console&#10;&#10;Description automatically generated">
            <a:extLst>
              <a:ext uri="{FF2B5EF4-FFF2-40B4-BE49-F238E27FC236}">
                <a16:creationId xmlns:a16="http://schemas.microsoft.com/office/drawing/2014/main" id="{298EA9B0-9FFB-6876-D7FF-3D47E6EC0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66" y="3289300"/>
            <a:ext cx="6223000" cy="356870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76B2EF8-E823-633F-B61D-88E32CF94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944" y="1121821"/>
            <a:ext cx="3646451" cy="195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19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28E76-6CEC-87FD-B18C-C63509529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E2D3F-BFB2-9355-D022-A222EAE34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 ‘Tiled’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52EDD52-CD0A-1225-945D-1B7285EDA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64" y="1894236"/>
            <a:ext cx="4521200" cy="469900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E8848E1-01E9-86E7-B03F-85A290262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442" y="365125"/>
            <a:ext cx="44831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29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AD032-20D1-71CE-1C33-29044DF78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C4603-F05E-D483-2115-D5662399A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Tiled Draw Mode – 20 tiles wide x 2 high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7E2E0D7-7E0C-C1AE-52B7-B64A80300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04" y="1543405"/>
            <a:ext cx="11385390" cy="45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29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EEEC9-4B37-DC0A-E46C-5D4106BFA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85A2-26C0-58CC-234C-106ADFFD1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Unity – Select Tiled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910A481-E471-8D41-27FA-9F19A564F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384810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4BA43C56-439C-45F4-B21D-0E4B9374B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08" y="3078937"/>
            <a:ext cx="7772400" cy="369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28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C7D93-2334-A21F-098F-E9C461B29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FB0F-781E-2E30-8A31-F676AEE6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Simple Level Design</a:t>
            </a:r>
          </a:p>
        </p:txBody>
      </p:sp>
      <p:pic>
        <p:nvPicPr>
          <p:cNvPr id="5" name="Picture 4" descr="A video game with a red brick wall and a red person and a cloud&#10;&#10;Description automatically generated with medium confidence">
            <a:extLst>
              <a:ext uri="{FF2B5EF4-FFF2-40B4-BE49-F238E27FC236}">
                <a16:creationId xmlns:a16="http://schemas.microsoft.com/office/drawing/2014/main" id="{43362F53-2B9D-C06B-7C24-9BDDA8416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31124"/>
            <a:ext cx="7772400" cy="402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29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D826-BE19-4087-611E-AAB3DBFD7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Super Mario Bros</a:t>
            </a:r>
          </a:p>
        </p:txBody>
      </p:sp>
      <p:pic>
        <p:nvPicPr>
          <p:cNvPr id="5" name="Content Placeholder 4" descr="Super Mario timeline">
            <a:extLst>
              <a:ext uri="{FF2B5EF4-FFF2-40B4-BE49-F238E27FC236}">
                <a16:creationId xmlns:a16="http://schemas.microsoft.com/office/drawing/2014/main" id="{65A956D9-AC21-54C9-E485-C139484D7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32" r="18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67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4857B-51C7-2C5E-A45A-1C8D946CD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880B-65E2-10E8-DC3D-0DF051DE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3D931-2495-A729-5AF4-E5B87C872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Mario Movement (left + right)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2655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6E5E34-6462-5DE2-CF7F-F2ECA789C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3EA8-0247-61D5-2F1D-8CA786E0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Mario Movement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50B527C-0236-9BE2-1126-BEFB17961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65" y="1378098"/>
            <a:ext cx="8390054" cy="4101804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C99B2D74-FA91-E34C-E8D9-8E3A92D439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587"/>
          <a:stretch/>
        </p:blipFill>
        <p:spPr>
          <a:xfrm>
            <a:off x="8128107" y="1690688"/>
            <a:ext cx="4063893" cy="5194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3982FB-CEC0-17CB-4F25-B4B5F82E3AE3}"/>
              </a:ext>
            </a:extLst>
          </p:cNvPr>
          <p:cNvSpPr txBox="1"/>
          <p:nvPr/>
        </p:nvSpPr>
        <p:spPr>
          <a:xfrm>
            <a:off x="9431902" y="6515176"/>
            <a:ext cx="849522" cy="261610"/>
          </a:xfrm>
          <a:prstGeom prst="rect">
            <a:avLst/>
          </a:prstGeom>
          <a:solidFill>
            <a:srgbClr val="2B5D86"/>
          </a:solidFill>
        </p:spPr>
        <p:txBody>
          <a:bodyPr wrap="square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2835376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64641B-A5A2-156D-AA1A-39CC32EEC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5702-D673-E907-9CC2-4333A580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Mario Movement</a:t>
            </a:r>
          </a:p>
        </p:txBody>
      </p:sp>
      <p:pic>
        <p:nvPicPr>
          <p:cNvPr id="7" name="Picture 6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767941B4-F2F4-6827-538A-83348DA1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7" y="0"/>
            <a:ext cx="9097539" cy="686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35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F09E6-6E85-010F-8BDA-E1A2FAA89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49DA-A304-DAA9-11AD-24AE946C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Mario Movement</a:t>
            </a:r>
          </a:p>
        </p:txBody>
      </p:sp>
      <p:pic>
        <p:nvPicPr>
          <p:cNvPr id="8" name="Picture 7" descr="A video game with a person standing on a wall&#10;&#10;Description automatically generated">
            <a:extLst>
              <a:ext uri="{FF2B5EF4-FFF2-40B4-BE49-F238E27FC236}">
                <a16:creationId xmlns:a16="http://schemas.microsoft.com/office/drawing/2014/main" id="{5099112A-D60E-D280-78DE-802F22077D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719"/>
          <a:stretch/>
        </p:blipFill>
        <p:spPr>
          <a:xfrm>
            <a:off x="3183037" y="3817967"/>
            <a:ext cx="8867105" cy="3138407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AE1F7A29-B656-8964-C9A4-60B5F760F7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415"/>
          <a:stretch/>
        </p:blipFill>
        <p:spPr>
          <a:xfrm>
            <a:off x="838200" y="1474328"/>
            <a:ext cx="1979766" cy="31642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0D32B4C-9F0A-5C5E-9423-F68C0A764440}"/>
              </a:ext>
            </a:extLst>
          </p:cNvPr>
          <p:cNvCxnSpPr>
            <a:cxnSpLocks/>
          </p:cNvCxnSpPr>
          <p:nvPr/>
        </p:nvCxnSpPr>
        <p:spPr>
          <a:xfrm flipH="1" flipV="1">
            <a:off x="1314988" y="1882569"/>
            <a:ext cx="1026190" cy="1935398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B4B09AE-6A0D-0EF2-ECBF-03F716071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389" y="1396246"/>
            <a:ext cx="43942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15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76A39-6BD9-65FC-BC90-C66419A79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F686B-6D2D-A9CC-42BF-719F3ABB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68E78-C701-845F-66F1-58503107E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Object detection / collision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2095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96F5E-FE38-6964-6CCE-DC39A3168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FDA66-29B7-13C1-8837-3C991BAA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Object Detection – Colliders for Mario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EEE48D-F7E3-76DF-EAF4-6EC4A8E0399D}"/>
              </a:ext>
            </a:extLst>
          </p:cNvPr>
          <p:cNvSpPr txBox="1"/>
          <p:nvPr/>
        </p:nvSpPr>
        <p:spPr>
          <a:xfrm>
            <a:off x="2544951" y="6211669"/>
            <a:ext cx="7102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Click on Mario – add new Component -&gt; Physics -&gt; </a:t>
            </a:r>
            <a:r>
              <a:rPr lang="en-GB" dirty="0" err="1"/>
              <a:t>Rigidbody</a:t>
            </a:r>
            <a:r>
              <a:rPr lang="en-GB" dirty="0"/>
              <a:t> 2D</a:t>
            </a:r>
          </a:p>
          <a:p>
            <a:r>
              <a:rPr lang="en-GB" dirty="0"/>
              <a:t>Click on Mario – add new Component -&gt; Physics -&gt; Circle Collider 2D</a:t>
            </a:r>
          </a:p>
        </p:txBody>
      </p:sp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7EF28BD8-D6CE-A7A6-02AB-DBD5B616DB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628"/>
          <a:stretch/>
        </p:blipFill>
        <p:spPr>
          <a:xfrm>
            <a:off x="1062153" y="1479705"/>
            <a:ext cx="5981700" cy="4575407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D9342B2E-505C-236B-0286-A458A71E2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7806" y="1479705"/>
            <a:ext cx="44069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708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4BF5B-89C1-A988-DD85-FFB5357AF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C56B-8074-458B-5C7A-2B3DEEE91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Object Detection – Colliders for Block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F21B6D-4E58-963F-F13F-B784A1F28E4E}"/>
              </a:ext>
            </a:extLst>
          </p:cNvPr>
          <p:cNvSpPr txBox="1"/>
          <p:nvPr/>
        </p:nvSpPr>
        <p:spPr>
          <a:xfrm>
            <a:off x="2544951" y="6211669"/>
            <a:ext cx="7102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Click on Block – add new Component -&gt; Physics -&gt; </a:t>
            </a:r>
            <a:r>
              <a:rPr lang="en-GB" dirty="0" err="1"/>
              <a:t>Rigidbody</a:t>
            </a:r>
            <a:r>
              <a:rPr lang="en-GB" dirty="0"/>
              <a:t> 2D</a:t>
            </a:r>
          </a:p>
          <a:p>
            <a:r>
              <a:rPr lang="en-GB" dirty="0"/>
              <a:t>Click on Block – add new Component -&gt; Physics -&gt; Box Collider 2D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2A1355-7AD9-E1B7-715F-010B39156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632" y="1431382"/>
            <a:ext cx="10200168" cy="467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132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E6638-2B73-3D5B-2525-F8CB974C0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0A269-A6F1-560A-1D6D-651FD18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Collision text – for visual cues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0C771-8CCC-D386-333A-D6C119A33D5F}"/>
              </a:ext>
            </a:extLst>
          </p:cNvPr>
          <p:cNvSpPr txBox="1"/>
          <p:nvPr/>
        </p:nvSpPr>
        <p:spPr>
          <a:xfrm>
            <a:off x="2544951" y="6211669"/>
            <a:ext cx="7102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GameObject</a:t>
            </a:r>
            <a:r>
              <a:rPr lang="en-GB" dirty="0"/>
              <a:t> -&gt; UI -&gt; Text - </a:t>
            </a:r>
            <a:r>
              <a:rPr lang="en-GB" dirty="0" err="1"/>
              <a:t>TextMeshPro</a:t>
            </a:r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ED1974F-EC29-3F49-26A5-68096D76F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51" y="1663566"/>
            <a:ext cx="6502400" cy="4254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21BF24-C46B-CF47-6E1F-1C66A75D281E}"/>
              </a:ext>
            </a:extLst>
          </p:cNvPr>
          <p:cNvSpPr/>
          <p:nvPr/>
        </p:nvSpPr>
        <p:spPr>
          <a:xfrm>
            <a:off x="4067171" y="4958576"/>
            <a:ext cx="2767980" cy="323385"/>
          </a:xfrm>
          <a:prstGeom prst="rect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video game screen with a pixelated character&#10;&#10;Description automatically generated">
            <a:extLst>
              <a:ext uri="{FF2B5EF4-FFF2-40B4-BE49-F238E27FC236}">
                <a16:creationId xmlns:a16="http://schemas.microsoft.com/office/drawing/2014/main" id="{E28986E2-B2A5-B411-EB2A-92AFCB681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146" y="2707923"/>
            <a:ext cx="43688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0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1BD9B-70FC-1887-D67C-174AAB5C7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4936-71F2-4775-E47F-6A3C8DC77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79997" cy="1325563"/>
          </a:xfrm>
        </p:spPr>
        <p:txBody>
          <a:bodyPr/>
          <a:lstStyle/>
          <a:p>
            <a:r>
              <a:rPr lang="en-GB" dirty="0"/>
              <a:t>3. Collision code in our C# Script - for visual cues</a:t>
            </a:r>
          </a:p>
        </p:txBody>
      </p:sp>
      <p:pic>
        <p:nvPicPr>
          <p:cNvPr id="4" name="Picture 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E8D5F160-62A5-6DB9-B65B-A9502D165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088" y="4545631"/>
            <a:ext cx="7772400" cy="1688068"/>
          </a:xfrm>
          <a:prstGeom prst="rect">
            <a:avLst/>
          </a:prstGeom>
        </p:spPr>
      </p:pic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38EAC3B3-777B-1B75-45CB-078BA43EE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897" y="1696486"/>
            <a:ext cx="51943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447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30A40-C932-B536-1EAC-15AA81DA5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D059D-579F-4A16-AFD1-009F5876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79997" cy="1325563"/>
          </a:xfrm>
        </p:spPr>
        <p:txBody>
          <a:bodyPr/>
          <a:lstStyle/>
          <a:p>
            <a:r>
              <a:rPr lang="en-GB" dirty="0"/>
              <a:t>3. Update parameters in the Inspector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7DA6E93-8239-63AA-A0DB-CC0AA501C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29" y="1403135"/>
            <a:ext cx="4533900" cy="615950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31C238E0-978E-478D-060A-1F8CD5B22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623" y="1422400"/>
            <a:ext cx="1943100" cy="200660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8F27B03-2D5B-153C-8B6C-69E8B8A54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3735" y="3538672"/>
            <a:ext cx="4445000" cy="120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77EEA-7FC0-93F8-5321-623F039E96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1835" y="5235037"/>
            <a:ext cx="4406900" cy="12319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7A9679-1EF3-AB68-A9CF-4A4F3674B0EA}"/>
              </a:ext>
            </a:extLst>
          </p:cNvPr>
          <p:cNvCxnSpPr>
            <a:cxnSpLocks/>
          </p:cNvCxnSpPr>
          <p:nvPr/>
        </p:nvCxnSpPr>
        <p:spPr>
          <a:xfrm>
            <a:off x="8986649" y="4466202"/>
            <a:ext cx="0" cy="1578137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481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1DF9-FC4D-8B2A-CBD0-91A416921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963" y="325369"/>
            <a:ext cx="12142445" cy="1325563"/>
          </a:xfrm>
        </p:spPr>
        <p:txBody>
          <a:bodyPr/>
          <a:lstStyle/>
          <a:p>
            <a:r>
              <a:rPr lang="en-GB" dirty="0"/>
              <a:t>What are the characteristics of Super Mario Bros?</a:t>
            </a:r>
          </a:p>
        </p:txBody>
      </p:sp>
      <p:pic>
        <p:nvPicPr>
          <p:cNvPr id="5" name="Picture 4" descr="A video game screen with a person in a red suit&#10;&#10;Description automatically generated">
            <a:extLst>
              <a:ext uri="{FF2B5EF4-FFF2-40B4-BE49-F238E27FC236}">
                <a16:creationId xmlns:a16="http://schemas.microsoft.com/office/drawing/2014/main" id="{33A32039-1699-580D-BC2D-DB3072571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073" y="1405717"/>
            <a:ext cx="5983853" cy="528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86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0BBC4-8BB0-B62D-4B24-C0E771CDB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71BA4-41DE-9C1E-ECD1-4F9EDBA8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Change the </a:t>
            </a:r>
            <a:r>
              <a:rPr lang="en-GB" dirty="0" err="1"/>
              <a:t>TextMesh.text</a:t>
            </a:r>
            <a:r>
              <a:rPr lang="en-GB" dirty="0"/>
              <a:t> upon collision!</a:t>
            </a:r>
          </a:p>
        </p:txBody>
      </p:sp>
      <p:pic>
        <p:nvPicPr>
          <p:cNvPr id="5" name="Picture 4" descr="A video game screen with a pixelated character&#10;&#10;Description automatically generated">
            <a:extLst>
              <a:ext uri="{FF2B5EF4-FFF2-40B4-BE49-F238E27FC236}">
                <a16:creationId xmlns:a16="http://schemas.microsoft.com/office/drawing/2014/main" id="{3FA43E80-7086-C4D3-F682-8C1D14253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080" y="2018741"/>
            <a:ext cx="10417840" cy="374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517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F7C3A-4B62-EF08-105B-8D9D25616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AE36-FB7D-202A-3761-D7072C970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B4224-9318-1748-4CAD-B637DB6B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Jumping over blocks / gravity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70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D33DE-0185-55F9-D0BF-A21FE7C09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98EF-B8D4-C537-01A7-6D165BC6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Mario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C647A72-E96C-375B-35D5-ECBA18CE0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283" y="0"/>
            <a:ext cx="4114800" cy="685800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8151FD-0715-7D28-F3AE-37299D69D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17" y="3162730"/>
            <a:ext cx="7772400" cy="13283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67B775-6143-9EA7-F889-5DEBEC0BF392}"/>
              </a:ext>
            </a:extLst>
          </p:cNvPr>
          <p:cNvSpPr txBox="1"/>
          <p:nvPr/>
        </p:nvSpPr>
        <p:spPr>
          <a:xfrm>
            <a:off x="1079795" y="1686480"/>
            <a:ext cx="54548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Start by setting Mario’s </a:t>
            </a:r>
            <a:r>
              <a:rPr lang="en-GB" dirty="0" err="1"/>
              <a:t>RigidBody</a:t>
            </a:r>
            <a:r>
              <a:rPr lang="en-GB" dirty="0"/>
              <a:t> 2D Gravity to a low value &gt; 0 but &lt; 1 so you can check whether he falls through the floor or not…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D995AB-F0A8-55C6-4A2D-C4630F1FAAAE}"/>
              </a:ext>
            </a:extLst>
          </p:cNvPr>
          <p:cNvSpPr txBox="1"/>
          <p:nvPr/>
        </p:nvSpPr>
        <p:spPr>
          <a:xfrm>
            <a:off x="926473" y="5778479"/>
            <a:ext cx="6079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Also make sure to ‘INCLUDE’ Ground tiles/layers you have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B6B43AA-E666-6FD0-8542-B3C9025AB140}"/>
              </a:ext>
            </a:extLst>
          </p:cNvPr>
          <p:cNvCxnSpPr>
            <a:cxnSpLocks/>
          </p:cNvCxnSpPr>
          <p:nvPr/>
        </p:nvCxnSpPr>
        <p:spPr>
          <a:xfrm>
            <a:off x="6096000" y="2213656"/>
            <a:ext cx="3428375" cy="0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F16C1F-29C4-8FED-B442-14837E96E7F8}"/>
              </a:ext>
            </a:extLst>
          </p:cNvPr>
          <p:cNvCxnSpPr>
            <a:cxnSpLocks/>
          </p:cNvCxnSpPr>
          <p:nvPr/>
        </p:nvCxnSpPr>
        <p:spPr>
          <a:xfrm>
            <a:off x="6261410" y="6147811"/>
            <a:ext cx="3428375" cy="0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9959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53DEA-14E7-45EF-69E0-29DAB7833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65E5-EDA2-DA95-9F1C-7AF73063B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Check Ground tiles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7EC39C3-7D68-A5C4-0399-FA8E430881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87"/>
          <a:stretch/>
        </p:blipFill>
        <p:spPr>
          <a:xfrm>
            <a:off x="180764" y="2873194"/>
            <a:ext cx="11884384" cy="3082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9D14CC-E082-D557-09E4-C99CADCFFE8E}"/>
              </a:ext>
            </a:extLst>
          </p:cNvPr>
          <p:cNvSpPr txBox="1"/>
          <p:nvPr/>
        </p:nvSpPr>
        <p:spPr>
          <a:xfrm>
            <a:off x="838200" y="1799012"/>
            <a:ext cx="46035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Ground tiles should only need a Box Collider 2D – I didn’t need to include a </a:t>
            </a:r>
            <a:r>
              <a:rPr lang="en-GB" dirty="0" err="1"/>
              <a:t>RigidBody</a:t>
            </a:r>
            <a:r>
              <a:rPr lang="en-GB" dirty="0"/>
              <a:t> 2D here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9DF1479-AE62-DC1A-5F9F-82504C525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0948" y="1463494"/>
            <a:ext cx="43942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030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34C22-23D7-B608-FA71-CA0F06FCB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78BC5-63F0-42CF-C094-50A3C8C1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Mario</a:t>
            </a:r>
          </a:p>
        </p:txBody>
      </p:sp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EFF7E6DB-0F25-0778-D666-C65B4D6B9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32" y="2208664"/>
            <a:ext cx="11677336" cy="453782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4BFC65-7904-935E-C940-23FF02BD702F}"/>
              </a:ext>
            </a:extLst>
          </p:cNvPr>
          <p:cNvCxnSpPr>
            <a:cxnSpLocks/>
          </p:cNvCxnSpPr>
          <p:nvPr/>
        </p:nvCxnSpPr>
        <p:spPr>
          <a:xfrm>
            <a:off x="6096000" y="4477576"/>
            <a:ext cx="3428375" cy="0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449863E-3B7F-C416-AB0D-60A15A2520A9}"/>
              </a:ext>
            </a:extLst>
          </p:cNvPr>
          <p:cNvSpPr txBox="1"/>
          <p:nvPr/>
        </p:nvSpPr>
        <p:spPr>
          <a:xfrm>
            <a:off x="1004531" y="1690688"/>
            <a:ext cx="9243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If Mario doesn’t fall through the floor – then increase the Gravity Scale to 1 (or higher)</a:t>
            </a:r>
          </a:p>
        </p:txBody>
      </p:sp>
    </p:spTree>
    <p:extLst>
      <p:ext uri="{BB962C8B-B14F-4D97-AF65-F5344CB8AC3E}">
        <p14:creationId xmlns:p14="http://schemas.microsoft.com/office/powerpoint/2010/main" val="34031650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3ECE8A-BCC7-8025-FA51-B0ED63171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B4A2-4189-B9A0-D7FF-347DE7F57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C# Code</a:t>
            </a:r>
          </a:p>
        </p:txBody>
      </p:sp>
      <p:pic>
        <p:nvPicPr>
          <p:cNvPr id="4" name="Picture 3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CE1912BF-BA71-CE7E-A928-31AB71B05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677" y="0"/>
            <a:ext cx="93170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372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4D99C2-4482-108D-B3CB-9B7AFF870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030B-AEBA-460E-AF1F-90B1CCACD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C# Code</a:t>
            </a:r>
          </a:p>
        </p:txBody>
      </p:sp>
      <p:pic>
        <p:nvPicPr>
          <p:cNvPr id="5" name="Picture 4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556B8FBE-A1D4-1E36-456E-F5B530D2B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0"/>
            <a:ext cx="9487829" cy="685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69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6171D-C251-82AF-E84C-8F0249000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B85A-9A03-150A-4EDA-9A598D684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Mario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0A5A7709-2AC5-C602-27EB-9961752B96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977"/>
          <a:stretch/>
        </p:blipFill>
        <p:spPr>
          <a:xfrm>
            <a:off x="1552626" y="1489211"/>
            <a:ext cx="3096863" cy="536878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808EBB-974C-A398-1CDC-48A72FFCD9F8}"/>
              </a:ext>
            </a:extLst>
          </p:cNvPr>
          <p:cNvCxnSpPr>
            <a:cxnSpLocks/>
          </p:cNvCxnSpPr>
          <p:nvPr/>
        </p:nvCxnSpPr>
        <p:spPr>
          <a:xfrm flipH="1" flipV="1">
            <a:off x="2599087" y="3303655"/>
            <a:ext cx="511539" cy="2331353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6C887ED-E0E1-E922-D0FE-6FD6225A8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6963" y="2449202"/>
            <a:ext cx="6468029" cy="25102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B070D6-FE08-C5F8-F482-304C5CB61EB1}"/>
              </a:ext>
            </a:extLst>
          </p:cNvPr>
          <p:cNvSpPr/>
          <p:nvPr/>
        </p:nvSpPr>
        <p:spPr>
          <a:xfrm>
            <a:off x="5563892" y="3673333"/>
            <a:ext cx="6028840" cy="765002"/>
          </a:xfrm>
          <a:prstGeom prst="rect">
            <a:avLst/>
          </a:prstGeom>
          <a:noFill/>
          <a:ln w="6032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1714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0DAE6-2B9D-0186-7C55-C905375E5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AF31F-8A3E-AC55-EB68-5DEA38B45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Gravity / Jump – Mario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406E5BD-2F79-4E31-48F9-145E370BEB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474" t="32641" r="36325" b="40261"/>
          <a:stretch/>
        </p:blipFill>
        <p:spPr>
          <a:xfrm>
            <a:off x="2062976" y="1400769"/>
            <a:ext cx="7228468" cy="2814405"/>
          </a:xfrm>
          <a:prstGeom prst="rect">
            <a:avLst/>
          </a:prstGeom>
        </p:spPr>
      </p:pic>
      <p:pic>
        <p:nvPicPr>
          <p:cNvPr id="10" name="Picture 9" descr="A video game screen with a video game character on top of a brick wall&#10;&#10;Description automatically generated">
            <a:extLst>
              <a:ext uri="{FF2B5EF4-FFF2-40B4-BE49-F238E27FC236}">
                <a16:creationId xmlns:a16="http://schemas.microsoft.com/office/drawing/2014/main" id="{B07E1AC8-9CC3-C7EE-1ECC-0947CE4605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033"/>
          <a:stretch/>
        </p:blipFill>
        <p:spPr>
          <a:xfrm>
            <a:off x="2062976" y="4215174"/>
            <a:ext cx="7228468" cy="264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066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EBAB1-1E48-1D4F-0D2C-7412507F7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D1C9F-0EFC-1B1C-2D22-10FA073CE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BA6A0-496F-B84D-AFBC-77DAD1300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Enemies (</a:t>
            </a:r>
            <a:r>
              <a:rPr lang="en-GB" b="1" dirty="0" err="1"/>
              <a:t>Goombas</a:t>
            </a:r>
            <a:r>
              <a:rPr lang="en-GB" b="1" dirty="0"/>
              <a:t>) alternate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132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1DF9-FC4D-8B2A-CBD0-91A416921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characteristics (requirements)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62F79-E189-D940-F107-35B4614AC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05535" cy="3769264"/>
          </a:xfrm>
        </p:spPr>
        <p:txBody>
          <a:bodyPr/>
          <a:lstStyle/>
          <a:p>
            <a:r>
              <a:rPr lang="en-GB" dirty="0"/>
              <a:t>Side scroller: Mario/Camera moves right</a:t>
            </a:r>
          </a:p>
          <a:p>
            <a:r>
              <a:rPr lang="en-GB" dirty="0"/>
              <a:t>Gravity effect of jump</a:t>
            </a:r>
          </a:p>
          <a:p>
            <a:r>
              <a:rPr lang="en-GB" dirty="0"/>
              <a:t>Collects coins and optional powerups</a:t>
            </a:r>
          </a:p>
          <a:p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try to take lives.</a:t>
            </a:r>
          </a:p>
          <a:p>
            <a:r>
              <a:rPr lang="en-GB" dirty="0"/>
              <a:t>Time limit in which Mario must reach </a:t>
            </a:r>
            <a:br>
              <a:rPr lang="en-GB" dirty="0"/>
            </a:br>
            <a:r>
              <a:rPr lang="en-GB" dirty="0"/>
              <a:t>the end of the level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 descr="A video game screen with a green pipe and a green hill and a cartoon character&#10;&#10;Description automatically generated with medium confidence">
            <a:extLst>
              <a:ext uri="{FF2B5EF4-FFF2-40B4-BE49-F238E27FC236}">
                <a16:creationId xmlns:a16="http://schemas.microsoft.com/office/drawing/2014/main" id="{A19D62B5-C398-2690-5919-437A5DAC2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735" y="1825625"/>
            <a:ext cx="4644128" cy="348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080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F354A-A36B-B7C9-F2C4-F2F024767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0CF18-10ED-3C0B-C282-F465655DA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set pixel per unit for asset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8FA7127-2CDA-5BCE-552D-B6DB4A925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070" y="1463288"/>
            <a:ext cx="4381500" cy="3708400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31265132-3C53-A819-4457-B42A44B2B7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1071" r="13585"/>
          <a:stretch/>
        </p:blipFill>
        <p:spPr>
          <a:xfrm>
            <a:off x="431413" y="1463288"/>
            <a:ext cx="6716519" cy="432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545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75815-D399-FB38-FC6A-C188AD611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C9C22-A2ED-0470-4845-7C70BAE9B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+ Block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2859647-3D49-01C5-9FF5-815A71A33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500" y="1371089"/>
            <a:ext cx="4381500" cy="3708400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82C18329-A447-D28F-BE63-3E4C2368394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100" y="2112072"/>
            <a:ext cx="7772400" cy="296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89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73CD0-890E-192C-5330-7A3643538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7F5F4-4DD4-4C8D-1CEC-A2A935C3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add colliders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C3768BF-A214-B40E-DEE1-624F1698A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75" y="109077"/>
            <a:ext cx="3819324" cy="1195615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9C8B269D-59B0-9355-B1C0-E6F9AB2A3C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8419" y="2197013"/>
            <a:ext cx="7366700" cy="2812525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EDBC74C-1414-3C68-3A24-6044F9FA2C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3089" y="1304692"/>
            <a:ext cx="3809710" cy="532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6093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D9DC9-31ED-F557-CDF5-676DFCF88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1F85-AB6C-FDE9-EAC7-0CBEB24C1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add C# Script</a:t>
            </a: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68824E4-50ED-DABF-1E12-653C61BE2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27717"/>
            <a:ext cx="66421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830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ACF61C-D955-2E85-D689-17BFC14B5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38D0D-E796-9343-515D-B5664611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C# Code</a:t>
            </a:r>
          </a:p>
        </p:txBody>
      </p:sp>
      <p:pic>
        <p:nvPicPr>
          <p:cNvPr id="4" name="Picture 3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22A84975-1A76-74C4-3651-2ABDFCDB9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0"/>
            <a:ext cx="10319672" cy="633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417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40CA1A-725A-482D-67CB-2194932AF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FD4F-9DF4-B07E-C1BA-9F16278A8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C# Code</a:t>
            </a:r>
          </a:p>
        </p:txBody>
      </p:sp>
      <p:pic>
        <p:nvPicPr>
          <p:cNvPr id="6" name="Picture 5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8E872DC4-8347-9B64-DED6-2F5D16D4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-1"/>
            <a:ext cx="10909349" cy="673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372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C4FA-8E74-0509-5B25-E9288B099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DFEF-686D-C3C8-F256-27FB38D1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add script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8EAF806E-EA9E-5539-D24F-8A614F8DB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497" y="1431693"/>
            <a:ext cx="5130800" cy="2946400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1C4D89C9-0924-7092-0FF4-A30F065C5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00" y="4441361"/>
            <a:ext cx="2032000" cy="20066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E6BB22-8A98-07BD-5E78-4E09498FBD29}"/>
              </a:ext>
            </a:extLst>
          </p:cNvPr>
          <p:cNvCxnSpPr>
            <a:cxnSpLocks/>
          </p:cNvCxnSpPr>
          <p:nvPr/>
        </p:nvCxnSpPr>
        <p:spPr>
          <a:xfrm flipV="1">
            <a:off x="4575539" y="3244051"/>
            <a:ext cx="2605846" cy="2255978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6731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21413C-FEA4-E9AE-2301-30007E649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12E5-C3DC-B1B0-D117-076FF0CF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GB" dirty="0" err="1"/>
              <a:t>Goombas</a:t>
            </a:r>
            <a:r>
              <a:rPr lang="en-GB" dirty="0"/>
              <a:t> – alternate direction 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C4C02CAD-478E-94AE-70C4-DD4B249300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94"/>
          <a:stretch/>
        </p:blipFill>
        <p:spPr>
          <a:xfrm>
            <a:off x="2033703" y="1326996"/>
            <a:ext cx="7772400" cy="2699910"/>
          </a:xfrm>
          <a:prstGeom prst="rect">
            <a:avLst/>
          </a:prstGeom>
        </p:spPr>
      </p:pic>
      <p:pic>
        <p:nvPicPr>
          <p:cNvPr id="9" name="Picture 8" descr="A video game with a pyramid of squares&#10;&#10;Description automatically generated">
            <a:extLst>
              <a:ext uri="{FF2B5EF4-FFF2-40B4-BE49-F238E27FC236}">
                <a16:creationId xmlns:a16="http://schemas.microsoft.com/office/drawing/2014/main" id="{2A250BE2-278F-3700-E323-C6A005CA407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904" b="-1"/>
          <a:stretch/>
        </p:blipFill>
        <p:spPr>
          <a:xfrm>
            <a:off x="2033703" y="4028459"/>
            <a:ext cx="7772400" cy="269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6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F7209-A2EB-83FF-6C20-F8110E321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85E67-17F6-A38B-AAF4-7A78DFDF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01D4D-EF2F-220E-742B-9A9DB1479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Jumping on </a:t>
            </a:r>
            <a:r>
              <a:rPr lang="en-GB" b="1" dirty="0" err="1"/>
              <a:t>Goombas</a:t>
            </a:r>
            <a:r>
              <a:rPr lang="en-GB" b="1" dirty="0"/>
              <a:t> – further collisions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50938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EC137-A395-9721-CCA4-72DE8B56C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E421-800A-48C3-AA36-420E73AC3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Jumping on </a:t>
            </a:r>
            <a:r>
              <a:rPr lang="en-GB" dirty="0" err="1"/>
              <a:t>Goombas</a:t>
            </a:r>
            <a:r>
              <a:rPr lang="en-GB" dirty="0"/>
              <a:t> – set tags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A92C0DC-61E7-9A1B-C8E1-FD0926908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399879"/>
            <a:ext cx="10586255" cy="5092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2B25455-4753-A4EB-09F3-832352BE0BB2}"/>
              </a:ext>
            </a:extLst>
          </p:cNvPr>
          <p:cNvSpPr/>
          <p:nvPr/>
        </p:nvSpPr>
        <p:spPr>
          <a:xfrm>
            <a:off x="7035508" y="2123139"/>
            <a:ext cx="2172287" cy="364880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428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ED6D-B098-2865-FBC8-CA2F97143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Paper design!</a:t>
            </a:r>
          </a:p>
        </p:txBody>
      </p:sp>
      <p:pic>
        <p:nvPicPr>
          <p:cNvPr id="9" name="Content Placeholder 8" descr="A paper with a graph and a sign&#10;&#10;Description automatically generated with medium confidence">
            <a:extLst>
              <a:ext uri="{FF2B5EF4-FFF2-40B4-BE49-F238E27FC236}">
                <a16:creationId xmlns:a16="http://schemas.microsoft.com/office/drawing/2014/main" id="{8609520C-F713-3B76-F483-2C847E744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9019" y="165443"/>
            <a:ext cx="9459585" cy="652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250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21856-8EE8-80A7-C23F-5F3E03062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B581-A427-8AC2-E72A-C95E7DF2A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Jumping on </a:t>
            </a:r>
            <a:r>
              <a:rPr lang="en-GB" dirty="0" err="1"/>
              <a:t>Goombas</a:t>
            </a:r>
            <a:r>
              <a:rPr lang="en-GB" dirty="0"/>
              <a:t> – modify the collision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01E8C147-D83B-8DF8-D6CD-C09B5DE9DF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977"/>
          <a:stretch/>
        </p:blipFill>
        <p:spPr>
          <a:xfrm>
            <a:off x="1052896" y="1345671"/>
            <a:ext cx="3096863" cy="5368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1613ED-B2F2-BA47-993C-060484B43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218" y="1345671"/>
            <a:ext cx="4381500" cy="5067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DD807D-DD88-1453-E1A8-AEE08CCCDA3B}"/>
              </a:ext>
            </a:extLst>
          </p:cNvPr>
          <p:cNvSpPr/>
          <p:nvPr/>
        </p:nvSpPr>
        <p:spPr>
          <a:xfrm>
            <a:off x="5642643" y="1942386"/>
            <a:ext cx="2172287" cy="364880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5ADA8C-4972-9064-E8F0-ECC0DB6A8989}"/>
              </a:ext>
            </a:extLst>
          </p:cNvPr>
          <p:cNvSpPr/>
          <p:nvPr/>
        </p:nvSpPr>
        <p:spPr>
          <a:xfrm>
            <a:off x="3278312" y="5422605"/>
            <a:ext cx="871448" cy="1158948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0418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5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03F6D9-7F5E-5E01-57A1-953F29A1C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C7EF6-01B9-EF9B-D5EF-0D6A35CF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</a:t>
            </a:r>
            <a:r>
              <a:rPr lang="en-GB" dirty="0" err="1"/>
              <a:t>Goombas</a:t>
            </a:r>
            <a:r>
              <a:rPr lang="en-GB" dirty="0"/>
              <a:t> – C# Code</a:t>
            </a:r>
          </a:p>
        </p:txBody>
      </p:sp>
      <p:pic>
        <p:nvPicPr>
          <p:cNvPr id="4" name="Picture 3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9202ADF6-19A4-6341-6064-41E4F41EE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71" y="-28288"/>
            <a:ext cx="9276301" cy="885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773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A4EAD-8A2E-2E12-E131-616B0658D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04B78-F719-C968-C8D1-4211C03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Jumping on </a:t>
            </a:r>
            <a:r>
              <a:rPr lang="en-GB" dirty="0" err="1"/>
              <a:t>Goombas</a:t>
            </a:r>
            <a:endParaRPr lang="en-GB" dirty="0"/>
          </a:p>
        </p:txBody>
      </p:sp>
      <p:pic>
        <p:nvPicPr>
          <p:cNvPr id="6" name="Picture 5" descr="A video game with a couple of characters&#10;&#10;Description automatically generated with medium confidence">
            <a:extLst>
              <a:ext uri="{FF2B5EF4-FFF2-40B4-BE49-F238E27FC236}">
                <a16:creationId xmlns:a16="http://schemas.microsoft.com/office/drawing/2014/main" id="{4319870D-7160-E281-80A9-520A88828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300" y="1221858"/>
            <a:ext cx="7162800" cy="2819400"/>
          </a:xfrm>
          <a:prstGeom prst="rect">
            <a:avLst/>
          </a:prstGeom>
        </p:spPr>
      </p:pic>
      <p:pic>
        <p:nvPicPr>
          <p:cNvPr id="8" name="Picture 7" descr="A video game with a person and a block wall&#10;&#10;Description automatically generated with medium confidence">
            <a:extLst>
              <a:ext uri="{FF2B5EF4-FFF2-40B4-BE49-F238E27FC236}">
                <a16:creationId xmlns:a16="http://schemas.microsoft.com/office/drawing/2014/main" id="{4E3BD1B1-CC31-0543-1AA4-8B0A784404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5792" r="3754"/>
          <a:stretch/>
        </p:blipFill>
        <p:spPr>
          <a:xfrm>
            <a:off x="2654300" y="4041258"/>
            <a:ext cx="7162800" cy="273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7323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FA7DC-6259-D07E-2366-109A69FF5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E2A77-584E-0B06-1494-A06DB0B2A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D50B6-B245-05CA-CB4F-B0DCF7D73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Decoration – animation – walking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30611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470A0-5FB5-FB1C-9517-235E648D4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7A68-7499-6F96-0A9F-07118F5C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85646FD3-1881-324C-8A59-6918BFA11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33" y="2124641"/>
            <a:ext cx="4914900" cy="425450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2D7AC35-0233-1556-0CD6-6D418D92B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179" y="515821"/>
            <a:ext cx="6374788" cy="597705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FB8A1A8-7D81-A82C-A3C8-93CA76F91918}"/>
              </a:ext>
            </a:extLst>
          </p:cNvPr>
          <p:cNvSpPr/>
          <p:nvPr/>
        </p:nvSpPr>
        <p:spPr>
          <a:xfrm>
            <a:off x="6065004" y="600277"/>
            <a:ext cx="3014546" cy="381135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983FD8-3DC0-046C-C0F2-3881DF71077D}"/>
              </a:ext>
            </a:extLst>
          </p:cNvPr>
          <p:cNvSpPr/>
          <p:nvPr/>
        </p:nvSpPr>
        <p:spPr>
          <a:xfrm>
            <a:off x="9079550" y="4797734"/>
            <a:ext cx="2606172" cy="347703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4246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8A5CA-D9AA-9A4D-02B2-248D8427D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1E120-930A-2F79-7725-A80C31DC0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E9BCC2B3-A7BB-53EF-64A2-995237E85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44" y="1508609"/>
            <a:ext cx="6667500" cy="45847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097EAC-A72A-764F-4EA0-D992FD12AA61}"/>
              </a:ext>
            </a:extLst>
          </p:cNvPr>
          <p:cNvCxnSpPr>
            <a:cxnSpLocks/>
          </p:cNvCxnSpPr>
          <p:nvPr/>
        </p:nvCxnSpPr>
        <p:spPr>
          <a:xfrm flipH="1" flipV="1">
            <a:off x="1379349" y="2650209"/>
            <a:ext cx="4823512" cy="2369778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65DBFEA-835E-DE21-1D61-EC51C1310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732" y="1508609"/>
            <a:ext cx="4987830" cy="300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80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64ED7-B476-02C3-7AC2-B69C77F20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7D42-4F97-E2F6-3345-FF6DA2AEC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4DF3054-2CCC-FF52-9E2A-F1143A615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30"/>
          <a:stretch/>
        </p:blipFill>
        <p:spPr>
          <a:xfrm>
            <a:off x="-1" y="365125"/>
            <a:ext cx="7405931" cy="6375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DB4550-09D5-931A-DD0D-4D58572545A6}"/>
              </a:ext>
            </a:extLst>
          </p:cNvPr>
          <p:cNvSpPr/>
          <p:nvPr/>
        </p:nvSpPr>
        <p:spPr>
          <a:xfrm>
            <a:off x="4866467" y="5483027"/>
            <a:ext cx="2606172" cy="347703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DC88C9-BD9A-C155-5763-C930DB41C9EC}"/>
              </a:ext>
            </a:extLst>
          </p:cNvPr>
          <p:cNvSpPr/>
          <p:nvPr/>
        </p:nvSpPr>
        <p:spPr>
          <a:xfrm>
            <a:off x="175539" y="5441981"/>
            <a:ext cx="1017830" cy="1050894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38CD9FB-3489-5691-995E-FB56CBA924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066"/>
          <a:stretch/>
        </p:blipFill>
        <p:spPr>
          <a:xfrm>
            <a:off x="4961609" y="1255207"/>
            <a:ext cx="7230391" cy="39601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394B2C-AD0B-9EB6-4A4D-4B02BD40BEB3}"/>
              </a:ext>
            </a:extLst>
          </p:cNvPr>
          <p:cNvSpPr/>
          <p:nvPr/>
        </p:nvSpPr>
        <p:spPr>
          <a:xfrm>
            <a:off x="7472638" y="3164712"/>
            <a:ext cx="3577653" cy="1050827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400516-132A-B606-C095-472EF652D707}"/>
              </a:ext>
            </a:extLst>
          </p:cNvPr>
          <p:cNvSpPr txBox="1"/>
          <p:nvPr/>
        </p:nvSpPr>
        <p:spPr>
          <a:xfrm>
            <a:off x="7749640" y="5441981"/>
            <a:ext cx="40986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Make sure you have Mario selected as you open the ‘Animation’ tab</a:t>
            </a:r>
          </a:p>
        </p:txBody>
      </p:sp>
    </p:spTree>
    <p:extLst>
      <p:ext uri="{BB962C8B-B14F-4D97-AF65-F5344CB8AC3E}">
        <p14:creationId xmlns:p14="http://schemas.microsoft.com/office/powerpoint/2010/main" val="11504966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6E920-E586-6E00-8041-CC30350AE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30D6-0576-B0B5-BCBE-8BAC43D9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77CA11B-0BBD-89C3-D495-11DD2BC5B0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9" t="23878" r="35610" b="20244"/>
          <a:stretch/>
        </p:blipFill>
        <p:spPr>
          <a:xfrm>
            <a:off x="619932" y="365124"/>
            <a:ext cx="10306373" cy="631569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C29F6FE-BFCF-BF50-AA86-2041A85FFCBC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1937288"/>
            <a:ext cx="3115159" cy="3704552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2019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72430-DBE6-050D-905F-E21BB25D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F3161-BD48-B723-0888-7568382F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BD7E164-8839-72A8-B568-3556F7C47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88" y="1876668"/>
            <a:ext cx="10942023" cy="3579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BD02EB-E641-27E2-52C0-5E4A063C05CE}"/>
              </a:ext>
            </a:extLst>
          </p:cNvPr>
          <p:cNvSpPr txBox="1"/>
          <p:nvPr/>
        </p:nvSpPr>
        <p:spPr>
          <a:xfrm>
            <a:off x="2283866" y="5747608"/>
            <a:ext cx="90699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I found I needed a ‘copy’ of the first sprite at the end for a ‘smoother’ animation</a:t>
            </a:r>
          </a:p>
          <a:p>
            <a:r>
              <a:rPr lang="en-GB" dirty="0"/>
              <a:t>This is so Sprite 1 and Sprite 2 had roughly the same time in the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9FC1D-18AB-7DAB-EF8D-459A9A5292EE}"/>
              </a:ext>
            </a:extLst>
          </p:cNvPr>
          <p:cNvSpPr txBox="1"/>
          <p:nvPr/>
        </p:nvSpPr>
        <p:spPr>
          <a:xfrm>
            <a:off x="7692774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B7ECE-D1E0-830A-D3B6-6770DB7404C0}"/>
              </a:ext>
            </a:extLst>
          </p:cNvPr>
          <p:cNvSpPr txBox="1"/>
          <p:nvPr/>
        </p:nvSpPr>
        <p:spPr>
          <a:xfrm>
            <a:off x="10321028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EF651-F7DA-C3D1-6403-E65F7395F6CE}"/>
              </a:ext>
            </a:extLst>
          </p:cNvPr>
          <p:cNvSpPr txBox="1"/>
          <p:nvPr/>
        </p:nvSpPr>
        <p:spPr>
          <a:xfrm>
            <a:off x="9005352" y="4135802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CF724F-DB24-2A21-642F-F597E720C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774" y="864542"/>
            <a:ext cx="919136" cy="9191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380793-3741-FDAA-F5A9-11405EB1AF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2632" y="864542"/>
            <a:ext cx="919136" cy="9191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7FA4D2-39D8-CCB4-C3FE-CC61054BE3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5352" y="869462"/>
            <a:ext cx="919136" cy="91913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96C47A-9A0B-B86C-BE2D-CBD6BE301F5B}"/>
              </a:ext>
            </a:extLst>
          </p:cNvPr>
          <p:cNvCxnSpPr>
            <a:cxnSpLocks/>
          </p:cNvCxnSpPr>
          <p:nvPr/>
        </p:nvCxnSpPr>
        <p:spPr>
          <a:xfrm>
            <a:off x="8479247" y="3921071"/>
            <a:ext cx="883403" cy="0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993F81-7DBC-FFAE-B417-83FBE561EA24}"/>
              </a:ext>
            </a:extLst>
          </p:cNvPr>
          <p:cNvCxnSpPr>
            <a:cxnSpLocks/>
          </p:cNvCxnSpPr>
          <p:nvPr/>
        </p:nvCxnSpPr>
        <p:spPr>
          <a:xfrm>
            <a:off x="9715685" y="3936569"/>
            <a:ext cx="883403" cy="0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2723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2F051-D36F-6B34-14FC-8270FDF4F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BAAEE-5843-DA7B-9EEB-F4A256B8C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1A2296-3990-3538-7B3B-02BB87876511}"/>
              </a:ext>
            </a:extLst>
          </p:cNvPr>
          <p:cNvSpPr txBox="1"/>
          <p:nvPr/>
        </p:nvSpPr>
        <p:spPr>
          <a:xfrm>
            <a:off x="7692774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E0BFCC-BE9B-9A72-73BF-2D6D354B10F8}"/>
              </a:ext>
            </a:extLst>
          </p:cNvPr>
          <p:cNvSpPr txBox="1"/>
          <p:nvPr/>
        </p:nvSpPr>
        <p:spPr>
          <a:xfrm>
            <a:off x="10321028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BEC199-37A6-3706-11B4-70608C20C203}"/>
              </a:ext>
            </a:extLst>
          </p:cNvPr>
          <p:cNvSpPr txBox="1"/>
          <p:nvPr/>
        </p:nvSpPr>
        <p:spPr>
          <a:xfrm>
            <a:off x="9005352" y="4135802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2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5FC63C44-AF0C-C6C3-06F6-642DD4901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00" y="0"/>
            <a:ext cx="8472921" cy="688759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3B8B1C1-1013-E5F2-FCD0-5815D8668EA8}"/>
              </a:ext>
            </a:extLst>
          </p:cNvPr>
          <p:cNvCxnSpPr>
            <a:cxnSpLocks/>
          </p:cNvCxnSpPr>
          <p:nvPr/>
        </p:nvCxnSpPr>
        <p:spPr>
          <a:xfrm flipV="1">
            <a:off x="5966847" y="2448732"/>
            <a:ext cx="129153" cy="3518115"/>
          </a:xfrm>
          <a:prstGeom prst="straightConnector1">
            <a:avLst/>
          </a:prstGeom>
          <a:ln w="603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506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ED6D-B098-2865-FBC8-CA2F97143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Paper design!</a:t>
            </a:r>
          </a:p>
        </p:txBody>
      </p:sp>
      <p:pic>
        <p:nvPicPr>
          <p:cNvPr id="5" name="Content Placeholder 4" descr="A level of super mario">
            <a:extLst>
              <a:ext uri="{FF2B5EF4-FFF2-40B4-BE49-F238E27FC236}">
                <a16:creationId xmlns:a16="http://schemas.microsoft.com/office/drawing/2014/main" id="{60558BC0-77A2-217B-3CB9-13F017866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9318" y="138734"/>
            <a:ext cx="9885245" cy="664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020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AEB13-0616-8B3B-33A5-49897A22F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2D63-1B5F-1F11-DDEA-4C3DE7DCF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499F22-7977-4D75-B2A1-F234F59F8883}"/>
              </a:ext>
            </a:extLst>
          </p:cNvPr>
          <p:cNvSpPr txBox="1"/>
          <p:nvPr/>
        </p:nvSpPr>
        <p:spPr>
          <a:xfrm>
            <a:off x="7692774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67DB1F-250B-DD11-C53A-63438A370F86}"/>
              </a:ext>
            </a:extLst>
          </p:cNvPr>
          <p:cNvSpPr txBox="1"/>
          <p:nvPr/>
        </p:nvSpPr>
        <p:spPr>
          <a:xfrm>
            <a:off x="9005352" y="4135802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2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3D53749B-21DC-AE5F-F151-0673DE4DE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89" y="0"/>
            <a:ext cx="9880425" cy="68926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4FF62B-B72B-9B1D-1699-C326E6630C95}"/>
              </a:ext>
            </a:extLst>
          </p:cNvPr>
          <p:cNvSpPr/>
          <p:nvPr/>
        </p:nvSpPr>
        <p:spPr>
          <a:xfrm>
            <a:off x="8043620" y="3220901"/>
            <a:ext cx="2557222" cy="3637099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6395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1F9EA-7DD1-2260-F930-25532910D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F518-0800-F9E4-B58F-17B8845F2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Animation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14A03-708B-0EF9-8B51-E4383B2C441E}"/>
              </a:ext>
            </a:extLst>
          </p:cNvPr>
          <p:cNvSpPr txBox="1"/>
          <p:nvPr/>
        </p:nvSpPr>
        <p:spPr>
          <a:xfrm>
            <a:off x="7692774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251302-76C2-61A6-65DA-BB49B09B870E}"/>
              </a:ext>
            </a:extLst>
          </p:cNvPr>
          <p:cNvSpPr txBox="1"/>
          <p:nvPr/>
        </p:nvSpPr>
        <p:spPr>
          <a:xfrm>
            <a:off x="10321028" y="4114991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BB3133-D01C-EE66-71A1-47EA03B09654}"/>
              </a:ext>
            </a:extLst>
          </p:cNvPr>
          <p:cNvSpPr txBox="1"/>
          <p:nvPr/>
        </p:nvSpPr>
        <p:spPr>
          <a:xfrm>
            <a:off x="9005352" y="4135802"/>
            <a:ext cx="1032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Sprite 2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D9C2743-A5B2-71D4-72E7-CA7620444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88" y="-24370"/>
            <a:ext cx="11868340" cy="4828845"/>
          </a:xfrm>
          <a:prstGeom prst="rect">
            <a:avLst/>
          </a:prstGeom>
        </p:spPr>
      </p:pic>
      <p:pic>
        <p:nvPicPr>
          <p:cNvPr id="6" name="Picture 5" descr="A video game with a pyramid of blocks&#10;&#10;Description automatically generated with medium confidence">
            <a:extLst>
              <a:ext uri="{FF2B5EF4-FFF2-40B4-BE49-F238E27FC236}">
                <a16:creationId xmlns:a16="http://schemas.microsoft.com/office/drawing/2014/main" id="{44894011-01E1-A758-3704-62B5408AD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72" y="3334504"/>
            <a:ext cx="7951252" cy="352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072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0AFB7-2E55-0C44-0CD6-EB138FBEC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BBA41-3DEF-77CF-5AC3-E65FCB75E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4BE16-8B52-D9FF-4F7A-A45C3F0AC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Camera to track Mario (once tile map created)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19981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E1527-DD9F-6A03-D2F6-4005B1DAD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5F7C3CC-5491-5725-217F-2EB8636A11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58" t="17163"/>
          <a:stretch/>
        </p:blipFill>
        <p:spPr>
          <a:xfrm>
            <a:off x="2058811" y="3751564"/>
            <a:ext cx="9385283" cy="31064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2BE8C3-216E-CC4D-3731-668A2269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Camera – first extend the floor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7A705CE-20D9-42DC-83F7-81D8D72AE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8811" y="1411111"/>
            <a:ext cx="7772400" cy="234045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6A731-BBE4-5BF6-4082-C859BE1B355E}"/>
              </a:ext>
            </a:extLst>
          </p:cNvPr>
          <p:cNvSpPr/>
          <p:nvPr/>
        </p:nvSpPr>
        <p:spPr>
          <a:xfrm>
            <a:off x="8252178" y="1998133"/>
            <a:ext cx="1579033" cy="738541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49F018-FD87-427A-A154-2F630490C4DB}"/>
              </a:ext>
            </a:extLst>
          </p:cNvPr>
          <p:cNvSpPr/>
          <p:nvPr/>
        </p:nvSpPr>
        <p:spPr>
          <a:xfrm>
            <a:off x="9707173" y="5102579"/>
            <a:ext cx="1579033" cy="530578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7D93D7-B3D8-8A73-2C4B-2ED017994CD0}"/>
              </a:ext>
            </a:extLst>
          </p:cNvPr>
          <p:cNvSpPr/>
          <p:nvPr/>
        </p:nvSpPr>
        <p:spPr>
          <a:xfrm>
            <a:off x="8777955" y="3761695"/>
            <a:ext cx="1912623" cy="674837"/>
          </a:xfrm>
          <a:prstGeom prst="rect">
            <a:avLst/>
          </a:prstGeom>
          <a:noFill/>
          <a:ln w="793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5175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38D75-79B6-EEEC-9EAA-6493A7567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CC01-4447-FA80-DDFE-AB75102E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Camera – update your box collider!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2F1C293-6380-2EDF-B252-8378F703E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72" y="1611488"/>
            <a:ext cx="4483100" cy="4470400"/>
          </a:xfrm>
          <a:prstGeom prst="rect">
            <a:avLst/>
          </a:prstGeom>
        </p:spPr>
      </p:pic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7C4A7A89-2009-EC49-9914-E3BC391D15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605" t="13996" r="23715" b="41446"/>
          <a:stretch/>
        </p:blipFill>
        <p:spPr>
          <a:xfrm>
            <a:off x="4679950" y="1914876"/>
            <a:ext cx="7475578" cy="375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7377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F2D3A-9CFE-939A-410F-B7C3145D0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5025-9FA4-8B34-142F-AED20687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Camera – locate the ‘Main Camera’ object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E63E71DC-027B-D42D-839E-CAB1E6D2C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33" y="1386118"/>
            <a:ext cx="11434135" cy="489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550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1BEB5-2C57-1537-4FA7-1C76B8634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E9E31-4A9C-FA8C-2925-77F5CE90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en-GB" dirty="0"/>
              <a:t>8. Camera – Drag the Main Camera onto Mario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3DB11A3-7022-5520-3E7B-A5836EB48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8" y="1593850"/>
            <a:ext cx="3530600" cy="3670300"/>
          </a:xfrm>
          <a:prstGeom prst="rect">
            <a:avLst/>
          </a:prstGeom>
        </p:spPr>
      </p:pic>
      <p:pic>
        <p:nvPicPr>
          <p:cNvPr id="7" name="Picture 6" descr="A video game screen with a person in a video game&#10;&#10;Description automatically generated">
            <a:extLst>
              <a:ext uri="{FF2B5EF4-FFF2-40B4-BE49-F238E27FC236}">
                <a16:creationId xmlns:a16="http://schemas.microsoft.com/office/drawing/2014/main" id="{227971A3-394A-D27A-25AB-DDB085275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928" y="1593850"/>
            <a:ext cx="7772400" cy="39346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E5D2A9-64BC-1202-5A22-F3EFAFB807E5}"/>
              </a:ext>
            </a:extLst>
          </p:cNvPr>
          <p:cNvSpPr txBox="1"/>
          <p:nvPr/>
        </p:nvSpPr>
        <p:spPr>
          <a:xfrm>
            <a:off x="1990355" y="5939520"/>
            <a:ext cx="90699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Then the camera should then move with Mario as he moves right</a:t>
            </a:r>
          </a:p>
        </p:txBody>
      </p:sp>
    </p:spTree>
    <p:extLst>
      <p:ext uri="{BB962C8B-B14F-4D97-AF65-F5344CB8AC3E}">
        <p14:creationId xmlns:p14="http://schemas.microsoft.com/office/powerpoint/2010/main" val="15582398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FD14C-455A-6928-658F-51C5AC049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F5523-58CC-23CF-C3E0-5762E952E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Steps /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77F70-F372-A576-46D7-1C0492299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Level Design in Unity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Mario Movement (left + right)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Object detection / collision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over blocks / gravity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Enemies (</a:t>
            </a:r>
            <a:r>
              <a:rPr lang="en-GB" dirty="0" err="1"/>
              <a:t>Goombas</a:t>
            </a:r>
            <a:r>
              <a:rPr lang="en-GB" dirty="0"/>
              <a:t>) alternate directions ✅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Jumping on </a:t>
            </a:r>
            <a:r>
              <a:rPr lang="en-GB" dirty="0" err="1"/>
              <a:t>Goombas</a:t>
            </a:r>
            <a:r>
              <a:rPr lang="en-GB" dirty="0"/>
              <a:t> – further collisions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Decoration – animation – walking ✅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Camera to track Mario (once tile map created) ✅</a:t>
            </a:r>
            <a:endParaRPr lang="en-GB" b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124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3B9F1-7EBB-2AA8-C0E6-D5DE4634F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</a:t>
            </a:r>
            <a:r>
              <a:rPr lang="en-GB" dirty="0" err="1"/>
              <a:t>tilemap</a:t>
            </a:r>
            <a:endParaRPr lang="en-GB" dirty="0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E23401F3-7D25-B9A5-D25F-7BBA5B1CB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51" y="1984487"/>
            <a:ext cx="11951452" cy="3424419"/>
          </a:xfrm>
        </p:spPr>
      </p:pic>
    </p:spTree>
    <p:extLst>
      <p:ext uri="{BB962C8B-B14F-4D97-AF65-F5344CB8AC3E}">
        <p14:creationId xmlns:p14="http://schemas.microsoft.com/office/powerpoint/2010/main" val="350225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A8953-3FAC-38C5-CC6D-E7C870D97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design a solution to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3873A-600F-0922-ECC4-18087EBB5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GB" dirty="0"/>
              <a:t>Mario would move right (optionally left if levels allows)</a:t>
            </a:r>
          </a:p>
          <a:p>
            <a:pPr lvl="1"/>
            <a:r>
              <a:rPr lang="en-GB" dirty="0"/>
              <a:t>Move coordinates (x) when respond to left and right key press</a:t>
            </a:r>
          </a:p>
          <a:p>
            <a:r>
              <a:rPr lang="en-GB" dirty="0"/>
              <a:t>The array of blocks </a:t>
            </a:r>
          </a:p>
          <a:p>
            <a:pPr lvl="1"/>
            <a:r>
              <a:rPr lang="en-GB" dirty="0"/>
              <a:t>2D array of graphics? </a:t>
            </a:r>
          </a:p>
          <a:p>
            <a:r>
              <a:rPr lang="en-GB" dirty="0"/>
              <a:t>Moving camera with Mario</a:t>
            </a:r>
          </a:p>
          <a:p>
            <a:pPr lvl="1"/>
            <a:r>
              <a:rPr lang="en-GB" dirty="0"/>
              <a:t>An x coordinate to keep a track of this?</a:t>
            </a:r>
          </a:p>
          <a:p>
            <a:pPr lvl="1"/>
            <a:r>
              <a:rPr lang="en-GB" dirty="0"/>
              <a:t>Compare x/y coordinates?</a:t>
            </a:r>
          </a:p>
          <a:p>
            <a:r>
              <a:rPr lang="en-GB" dirty="0"/>
              <a:t>Jump - gravity</a:t>
            </a:r>
          </a:p>
          <a:p>
            <a:pPr lvl="1"/>
            <a:r>
              <a:rPr lang="en-GB" dirty="0"/>
              <a:t>Change the x and y coordinates accordingly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4806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1DF9-FC4D-8B2A-CBD0-91A416921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Array?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987A5BE-CB43-90FB-E06A-8239903352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6" t="41945" r="19635" b="10727"/>
          <a:stretch/>
        </p:blipFill>
        <p:spPr>
          <a:xfrm>
            <a:off x="202908" y="585787"/>
            <a:ext cx="11786183" cy="590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79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9021</TotalTime>
  <Words>1334</Words>
  <Application>Microsoft Macintosh PowerPoint</Application>
  <PresentationFormat>Widescreen</PresentationFormat>
  <Paragraphs>233</Paragraphs>
  <Slides>67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1" baseType="lpstr">
      <vt:lpstr>Arial</vt:lpstr>
      <vt:lpstr>Calibri</vt:lpstr>
      <vt:lpstr>Calibri Light</vt:lpstr>
      <vt:lpstr>Office 2013 - 2022 Theme</vt:lpstr>
      <vt:lpstr>Super Mario</vt:lpstr>
      <vt:lpstr>Super Mario Bros</vt:lpstr>
      <vt:lpstr>What are the characteristics of Super Mario Bros?</vt:lpstr>
      <vt:lpstr>Key characteristics (requirements)</vt:lpstr>
      <vt:lpstr>Paper design!</vt:lpstr>
      <vt:lpstr>Paper design!</vt:lpstr>
      <vt:lpstr>Unity tilemap</vt:lpstr>
      <vt:lpstr>How do we design a solution to this?</vt:lpstr>
      <vt:lpstr>2D Array?</vt:lpstr>
      <vt:lpstr>2D Array?</vt:lpstr>
      <vt:lpstr>2D Array?</vt:lpstr>
      <vt:lpstr>What about OOP?</vt:lpstr>
      <vt:lpstr>PowerPoint Presentation</vt:lpstr>
      <vt:lpstr>Steps / Requirements</vt:lpstr>
      <vt:lpstr>Level Design - load in Ground Block Pixels Per Unit = 16 </vt:lpstr>
      <vt:lpstr>Select ‘Tiled’</vt:lpstr>
      <vt:lpstr>Tiled Draw Mode – 20 tiles wide x 2 high</vt:lpstr>
      <vt:lpstr>In Unity – Select Tiled</vt:lpstr>
      <vt:lpstr>Simple Level Design</vt:lpstr>
      <vt:lpstr>Steps / Requirements</vt:lpstr>
      <vt:lpstr>2. Mario Movement</vt:lpstr>
      <vt:lpstr>2. Mario Movement</vt:lpstr>
      <vt:lpstr>2. Mario Movement</vt:lpstr>
      <vt:lpstr>Steps / Requirements</vt:lpstr>
      <vt:lpstr>3. Object Detection – Colliders for Mario</vt:lpstr>
      <vt:lpstr>3. Object Detection – Colliders for Block</vt:lpstr>
      <vt:lpstr>3. Collision text – for visual cues</vt:lpstr>
      <vt:lpstr>3. Collision code in our C# Script - for visual cues</vt:lpstr>
      <vt:lpstr>3. Update parameters in the Inspector</vt:lpstr>
      <vt:lpstr>3. Change the TextMesh.text upon collision!</vt:lpstr>
      <vt:lpstr>Steps / Requirements</vt:lpstr>
      <vt:lpstr>4. Gravity / Jump – Mario</vt:lpstr>
      <vt:lpstr>4. Gravity / Jump – Check Ground tiles</vt:lpstr>
      <vt:lpstr>4. Gravity / Jump – Mario</vt:lpstr>
      <vt:lpstr>4. Gravity / Jump – C# Code</vt:lpstr>
      <vt:lpstr>4. Gravity / Jump – C# Code</vt:lpstr>
      <vt:lpstr>4. Gravity / Jump – Mario</vt:lpstr>
      <vt:lpstr>4. Gravity / Jump – Mario</vt:lpstr>
      <vt:lpstr>Steps / Requirements</vt:lpstr>
      <vt:lpstr>5. Goombas – set pixel per unit for asset</vt:lpstr>
      <vt:lpstr>5. Goombas + Block</vt:lpstr>
      <vt:lpstr>5. Goombas – add colliders</vt:lpstr>
      <vt:lpstr>5. Goombas – add C# Script</vt:lpstr>
      <vt:lpstr>5. Goombas – C# Code</vt:lpstr>
      <vt:lpstr>5. Goombas – C# Code</vt:lpstr>
      <vt:lpstr>5. Goombas – add script</vt:lpstr>
      <vt:lpstr>5. Goombas – alternate direction </vt:lpstr>
      <vt:lpstr>Steps / Requirements</vt:lpstr>
      <vt:lpstr>6. Jumping on Goombas – set tags</vt:lpstr>
      <vt:lpstr>6. Jumping on Goombas – modify the collision</vt:lpstr>
      <vt:lpstr>6. Goombas – C# Code</vt:lpstr>
      <vt:lpstr>6. Jumping on Goombas</vt:lpstr>
      <vt:lpstr>Steps / Requirements</vt:lpstr>
      <vt:lpstr>7. Animation</vt:lpstr>
      <vt:lpstr>7. Animation</vt:lpstr>
      <vt:lpstr>7. Animation</vt:lpstr>
      <vt:lpstr>7. Animation</vt:lpstr>
      <vt:lpstr>7. Animation</vt:lpstr>
      <vt:lpstr>7. Animation</vt:lpstr>
      <vt:lpstr>7. Animation</vt:lpstr>
      <vt:lpstr>7. Animation</vt:lpstr>
      <vt:lpstr>Steps / Requirements</vt:lpstr>
      <vt:lpstr>8. Camera – first extend the floor</vt:lpstr>
      <vt:lpstr>8. Camera – update your box collider!</vt:lpstr>
      <vt:lpstr>8. Camera – locate the ‘Main Camera’ object</vt:lpstr>
      <vt:lpstr>8. Camera – Drag the Main Camera onto Mario</vt:lpstr>
      <vt:lpstr>Steps /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Invaders</dc:title>
  <dc:creator>Nick Day</dc:creator>
  <cp:lastModifiedBy>Nick Day</cp:lastModifiedBy>
  <cp:revision>109</cp:revision>
  <dcterms:created xsi:type="dcterms:W3CDTF">2023-10-14T07:18:20Z</dcterms:created>
  <dcterms:modified xsi:type="dcterms:W3CDTF">2024-11-18T14:32:22Z</dcterms:modified>
</cp:coreProperties>
</file>

<file path=docProps/thumbnail.jpeg>
</file>